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5" r:id="rId5"/>
  </p:sldMasterIdLst>
  <p:notesMasterIdLst>
    <p:notesMasterId r:id="rId18"/>
  </p:notesMasterIdLst>
  <p:handoutMasterIdLst>
    <p:handoutMasterId r:id="rId19"/>
  </p:handoutMasterIdLst>
  <p:sldIdLst>
    <p:sldId id="256" r:id="rId6"/>
    <p:sldId id="278" r:id="rId7"/>
    <p:sldId id="2146847634" r:id="rId8"/>
    <p:sldId id="2146847669" r:id="rId9"/>
    <p:sldId id="2146847660" r:id="rId10"/>
    <p:sldId id="2146847659" r:id="rId11"/>
    <p:sldId id="2146847670" r:id="rId12"/>
    <p:sldId id="2146847671" r:id="rId13"/>
    <p:sldId id="2146847672" r:id="rId14"/>
    <p:sldId id="2146847674" r:id="rId15"/>
    <p:sldId id="2146847673" r:id="rId16"/>
    <p:sldId id="21468476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8A99"/>
    <a:srgbClr val="76A3A8"/>
    <a:srgbClr val="EFF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6247" autoAdjust="0"/>
  </p:normalViewPr>
  <p:slideViewPr>
    <p:cSldViewPr snapToGrid="0">
      <p:cViewPr varScale="1">
        <p:scale>
          <a:sx n="111" d="100"/>
          <a:sy n="111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1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015D76-E960-49AE-B68E-EC911947F2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3DB0E9-20BF-478C-8B97-396827B4F1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9480E-A9ED-4235-B4E9-4090DCFC023F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F6A753-2BC6-4E7D-822B-95722F6ABA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37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AD55B-2042-4797-A078-C4B15E77EE6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7F91D-7584-407F-B789-27197D1B0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6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3.wdp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4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wind turb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B52572-DD52-4DFC-930D-FCBEE110A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711" y="510"/>
            <a:ext cx="12199711" cy="685698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935A20-D4B7-47B1-811C-372A54940B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66" y="451292"/>
            <a:ext cx="3996836" cy="13267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31F1A2-A857-44BF-A07F-695C83A85D15}"/>
              </a:ext>
            </a:extLst>
          </p:cNvPr>
          <p:cNvSpPr/>
          <p:nvPr userDrawn="1"/>
        </p:nvSpPr>
        <p:spPr>
          <a:xfrm>
            <a:off x="3886199" y="2057400"/>
            <a:ext cx="8305801" cy="4557713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4E8C5-E5A9-4463-9699-29AFA17DA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1774" y="3623248"/>
            <a:ext cx="7261038" cy="1216596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3673EAF-076F-4588-A1A6-102921AEC9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811" y="5818339"/>
            <a:ext cx="7261187" cy="4875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BCACE2D-7C3B-4921-AB24-42C098E14F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02162" y="4864108"/>
            <a:ext cx="7261187" cy="722313"/>
          </a:xfrm>
        </p:spPr>
        <p:txBody>
          <a:bodyPr anchor="t"/>
          <a:lstStyle>
            <a:lvl1pPr marL="0" indent="0">
              <a:buFontTx/>
              <a:buNone/>
              <a:defRPr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699748-FD4C-4784-9C32-49C0496D79B3}"/>
              </a:ext>
            </a:extLst>
          </p:cNvPr>
          <p:cNvSpPr txBox="1"/>
          <p:nvPr userDrawn="1"/>
        </p:nvSpPr>
        <p:spPr>
          <a:xfrm>
            <a:off x="4285360" y="2367580"/>
            <a:ext cx="628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spc="250" baseline="0" dirty="0">
                <a:solidFill>
                  <a:schemeClr val="accent1"/>
                </a:solidFill>
              </a:rPr>
              <a:t>PRESENTED BY GDS ASSOCIATES, INC.</a:t>
            </a:r>
          </a:p>
        </p:txBody>
      </p:sp>
    </p:spTree>
    <p:extLst>
      <p:ext uri="{BB962C8B-B14F-4D97-AF65-F5344CB8AC3E}">
        <p14:creationId xmlns:p14="http://schemas.microsoft.com/office/powerpoint/2010/main" val="256752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slide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135DB7-7091-460B-AE6D-11F0AB80C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5B02B6-6F83-4C8D-9D6A-065DC79BCFFC}"/>
              </a:ext>
            </a:extLst>
          </p:cNvPr>
          <p:cNvSpPr/>
          <p:nvPr userDrawn="1"/>
        </p:nvSpPr>
        <p:spPr>
          <a:xfrm>
            <a:off x="0" y="2794000"/>
            <a:ext cx="8280400" cy="3492500"/>
          </a:xfrm>
          <a:prstGeom prst="rect">
            <a:avLst/>
          </a:prstGeom>
          <a:solidFill>
            <a:srgbClr val="76A3A8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3DFED-56EC-4993-9DB2-890F687C19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81338"/>
            <a:ext cx="7391400" cy="2111375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F4A06-F94B-4990-AFDA-D9C5D8DCC2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5300663"/>
            <a:ext cx="7391400" cy="896937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Subheading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37820C-CF04-4A0B-86F6-50D21AA383EA}"/>
              </a:ext>
            </a:extLst>
          </p:cNvPr>
          <p:cNvGrpSpPr/>
          <p:nvPr userDrawn="1"/>
        </p:nvGrpSpPr>
        <p:grpSpPr>
          <a:xfrm>
            <a:off x="10708561" y="6408151"/>
            <a:ext cx="1483439" cy="363154"/>
            <a:chOff x="9714617" y="6388713"/>
            <a:chExt cx="1483439" cy="3631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9596D9-D3B4-4458-7B26-C5835576DB0C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851E0C32-995F-C4EB-B98F-9CB43096899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52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slide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D1CCBE-3C26-4A02-B9B6-E6DA47E40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/>
        </p:blipFill>
        <p:spPr>
          <a:xfrm>
            <a:off x="0" y="301"/>
            <a:ext cx="12192000" cy="68567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5B02B6-6F83-4C8D-9D6A-065DC79BCFFC}"/>
              </a:ext>
            </a:extLst>
          </p:cNvPr>
          <p:cNvSpPr/>
          <p:nvPr userDrawn="1"/>
        </p:nvSpPr>
        <p:spPr>
          <a:xfrm>
            <a:off x="0" y="2794000"/>
            <a:ext cx="8280400" cy="3492500"/>
          </a:xfrm>
          <a:prstGeom prst="rect">
            <a:avLst/>
          </a:prstGeom>
          <a:solidFill>
            <a:srgbClr val="76A3A8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3DFED-56EC-4993-9DB2-890F687C19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81338"/>
            <a:ext cx="7391400" cy="2111375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F4A06-F94B-4990-AFDA-D9C5D8DCC2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5300663"/>
            <a:ext cx="7391400" cy="896937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Subheading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EA3D96-4ACD-A66E-C838-8E61F8E8E4A4}"/>
              </a:ext>
            </a:extLst>
          </p:cNvPr>
          <p:cNvGrpSpPr/>
          <p:nvPr userDrawn="1"/>
        </p:nvGrpSpPr>
        <p:grpSpPr>
          <a:xfrm>
            <a:off x="10708561" y="6408151"/>
            <a:ext cx="1483439" cy="363154"/>
            <a:chOff x="9714617" y="6388713"/>
            <a:chExt cx="1483439" cy="3631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D00D4E-C9EA-6B3A-3875-07B9725493DF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1387282B-6FBE-9E90-5FEE-AF30972447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503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slide 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549B12C-B3F4-40E6-BA85-9352125E3F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711" y="510"/>
            <a:ext cx="12199711" cy="68569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5B02B6-6F83-4C8D-9D6A-065DC79BCFFC}"/>
              </a:ext>
            </a:extLst>
          </p:cNvPr>
          <p:cNvSpPr/>
          <p:nvPr userDrawn="1"/>
        </p:nvSpPr>
        <p:spPr>
          <a:xfrm>
            <a:off x="0" y="2794000"/>
            <a:ext cx="8280400" cy="3492500"/>
          </a:xfrm>
          <a:prstGeom prst="rect">
            <a:avLst/>
          </a:prstGeom>
          <a:solidFill>
            <a:srgbClr val="76A3A8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3DFED-56EC-4993-9DB2-890F687C19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81338"/>
            <a:ext cx="7391400" cy="2111375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F4A06-F94B-4990-AFDA-D9C5D8DCC2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5300663"/>
            <a:ext cx="7391400" cy="896937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Subheading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9BCCF6-AD37-2D2B-6FA2-4A5C90BCE7AE}"/>
              </a:ext>
            </a:extLst>
          </p:cNvPr>
          <p:cNvGrpSpPr/>
          <p:nvPr userDrawn="1"/>
        </p:nvGrpSpPr>
        <p:grpSpPr>
          <a:xfrm>
            <a:off x="10708561" y="6408151"/>
            <a:ext cx="1483439" cy="363154"/>
            <a:chOff x="9714617" y="6388713"/>
            <a:chExt cx="1483439" cy="3631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E21126-A6AB-62E0-2A9C-29D5725504A3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C0F54AA9-2396-2B76-EE07-C193BF63A1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6628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slide op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nd turbines on top of a hill">
            <a:extLst>
              <a:ext uri="{FF2B5EF4-FFF2-40B4-BE49-F238E27FC236}">
                <a16:creationId xmlns:a16="http://schemas.microsoft.com/office/drawing/2014/main" id="{11DD7191-A444-42EF-867C-DB657CB7E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8" b="7898"/>
          <a:stretch/>
        </p:blipFill>
        <p:spPr>
          <a:xfrm>
            <a:off x="0" y="301"/>
            <a:ext cx="12192000" cy="68567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5B02B6-6F83-4C8D-9D6A-065DC79BCFFC}"/>
              </a:ext>
            </a:extLst>
          </p:cNvPr>
          <p:cNvSpPr/>
          <p:nvPr userDrawn="1"/>
        </p:nvSpPr>
        <p:spPr>
          <a:xfrm>
            <a:off x="0" y="2794000"/>
            <a:ext cx="8280400" cy="3492500"/>
          </a:xfrm>
          <a:prstGeom prst="rect">
            <a:avLst/>
          </a:prstGeom>
          <a:solidFill>
            <a:srgbClr val="76A3A8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3DFED-56EC-4993-9DB2-890F687C19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81338"/>
            <a:ext cx="7391400" cy="2111375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F4A06-F94B-4990-AFDA-D9C5D8DCC2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5300663"/>
            <a:ext cx="7391400" cy="896937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Subheading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3D68FE-463C-02F1-FA01-F3DE0D5287A8}"/>
              </a:ext>
            </a:extLst>
          </p:cNvPr>
          <p:cNvGrpSpPr/>
          <p:nvPr userDrawn="1"/>
        </p:nvGrpSpPr>
        <p:grpSpPr>
          <a:xfrm>
            <a:off x="10708561" y="6408151"/>
            <a:ext cx="1483439" cy="363154"/>
            <a:chOff x="9714617" y="6388713"/>
            <a:chExt cx="1483439" cy="3631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5C51EE-3280-2020-BC6C-6623B85F1C77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0B530297-7BC0-06A7-A5CF-C4293B5708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2263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slide option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91B506-4FCB-4AB7-937C-A6CB2EB5B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602"/>
            <a:ext cx="12192000" cy="68567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5B02B6-6F83-4C8D-9D6A-065DC79BCFFC}"/>
              </a:ext>
            </a:extLst>
          </p:cNvPr>
          <p:cNvSpPr/>
          <p:nvPr userDrawn="1"/>
        </p:nvSpPr>
        <p:spPr>
          <a:xfrm>
            <a:off x="0" y="2794000"/>
            <a:ext cx="8280400" cy="3492500"/>
          </a:xfrm>
          <a:prstGeom prst="rect">
            <a:avLst/>
          </a:prstGeom>
          <a:solidFill>
            <a:srgbClr val="76A3A8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3DFED-56EC-4993-9DB2-890F687C19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81338"/>
            <a:ext cx="7391400" cy="2111375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F4A06-F94B-4990-AFDA-D9C5D8DCC2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5300663"/>
            <a:ext cx="7391400" cy="896937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Subheading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F3B6393-EBA0-E104-179C-E96CF8D925E2}"/>
              </a:ext>
            </a:extLst>
          </p:cNvPr>
          <p:cNvGrpSpPr/>
          <p:nvPr userDrawn="1"/>
        </p:nvGrpSpPr>
        <p:grpSpPr>
          <a:xfrm>
            <a:off x="10708561" y="6408151"/>
            <a:ext cx="1483439" cy="363154"/>
            <a:chOff x="9714617" y="6388713"/>
            <a:chExt cx="1483439" cy="3631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363D95-E591-F17F-6F23-77C2CABA22A0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A1677B18-77E6-F98D-422B-48C3D4A7BF9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541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0D82E-9182-43CA-87E0-02C6558F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2" y="196681"/>
            <a:ext cx="10868608" cy="765344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1500B-D66D-4E37-90AA-F0095E93A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192" y="1343025"/>
            <a:ext cx="5181600" cy="48339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B9555-559D-41D5-BEBA-CEAB6BD90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43025"/>
            <a:ext cx="5181600" cy="48339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9F616D-CD17-DB1C-83ED-D9F9156A7529}"/>
              </a:ext>
            </a:extLst>
          </p:cNvPr>
          <p:cNvCxnSpPr>
            <a:cxnSpLocks/>
          </p:cNvCxnSpPr>
          <p:nvPr userDrawn="1"/>
        </p:nvCxnSpPr>
        <p:spPr>
          <a:xfrm>
            <a:off x="-1" y="554788"/>
            <a:ext cx="48519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C9907954-4C0E-EE63-1C82-A7C2B7D0739D}"/>
              </a:ext>
            </a:extLst>
          </p:cNvPr>
          <p:cNvGrpSpPr/>
          <p:nvPr userDrawn="1"/>
        </p:nvGrpSpPr>
        <p:grpSpPr>
          <a:xfrm>
            <a:off x="74769" y="6408151"/>
            <a:ext cx="1483439" cy="363154"/>
            <a:chOff x="9714617" y="6388713"/>
            <a:chExt cx="1483439" cy="3631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DCFB37-03E8-9913-A60C-F21836ED8CE2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7C55BF00-445F-33CC-4D41-99494B52A05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C6C0DCF-B041-08BF-C942-82E9043DD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4579" y="6408151"/>
            <a:ext cx="3392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E1328F-FEAA-4B1D-A8B5-F4F8AE12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33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F5CF8-FB43-4771-8119-9CBA9CF42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192" y="1266825"/>
            <a:ext cx="5157787" cy="746295"/>
          </a:xfrm>
        </p:spPr>
        <p:txBody>
          <a:bodyPr anchor="b">
            <a:noAutofit/>
          </a:bodyPr>
          <a:lstStyle>
            <a:lvl1pPr marL="0" indent="0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AA426-463C-4D47-A8D5-B5F67A9E8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192" y="2079795"/>
            <a:ext cx="5157787" cy="4109868"/>
          </a:xfr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7FB0B-E94A-48C2-B673-66AA586B2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66825"/>
            <a:ext cx="5183188" cy="746295"/>
          </a:xfrm>
        </p:spPr>
        <p:txBody>
          <a:bodyPr anchor="b">
            <a:noAutofit/>
          </a:bodyPr>
          <a:lstStyle>
            <a:lvl1pPr marL="0" indent="0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94442A-AB08-4C8A-8CE9-37190F06B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79795"/>
            <a:ext cx="5183188" cy="4109868"/>
          </a:xfr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3720C17-35A5-4157-A038-4B72D439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2" y="196681"/>
            <a:ext cx="10868608" cy="746294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C58EDD-3700-930A-72CE-76C947DEB9B7}"/>
              </a:ext>
            </a:extLst>
          </p:cNvPr>
          <p:cNvCxnSpPr>
            <a:cxnSpLocks/>
          </p:cNvCxnSpPr>
          <p:nvPr userDrawn="1"/>
        </p:nvCxnSpPr>
        <p:spPr>
          <a:xfrm>
            <a:off x="-1" y="554788"/>
            <a:ext cx="48519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08230B-CA93-F09A-5BB4-C76B7B229E35}"/>
              </a:ext>
            </a:extLst>
          </p:cNvPr>
          <p:cNvGrpSpPr/>
          <p:nvPr userDrawn="1"/>
        </p:nvGrpSpPr>
        <p:grpSpPr>
          <a:xfrm>
            <a:off x="74769" y="6408151"/>
            <a:ext cx="1483439" cy="363154"/>
            <a:chOff x="9714617" y="6388713"/>
            <a:chExt cx="1483439" cy="3631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4D2492-716B-DCD7-540C-7B4D8A54AF9E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9B88D902-95B6-BDBF-77DC-96EFA116D8E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C6DB274-CA64-CBB5-56BE-9E0CFADA57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94579" y="6408151"/>
            <a:ext cx="3392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E1328F-FEAA-4B1D-A8B5-F4F8AE12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21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7845F1F-DC66-4902-9BF8-429141C7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2" y="196681"/>
            <a:ext cx="10868608" cy="746294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C663AB-EC1F-F1B7-4E32-221DC4D75D5C}"/>
              </a:ext>
            </a:extLst>
          </p:cNvPr>
          <p:cNvCxnSpPr>
            <a:cxnSpLocks/>
          </p:cNvCxnSpPr>
          <p:nvPr userDrawn="1"/>
        </p:nvCxnSpPr>
        <p:spPr>
          <a:xfrm>
            <a:off x="-1" y="554788"/>
            <a:ext cx="48519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DF743CAC-DED4-E3E7-8011-94CA3DCBB565}"/>
              </a:ext>
            </a:extLst>
          </p:cNvPr>
          <p:cNvGrpSpPr/>
          <p:nvPr userDrawn="1"/>
        </p:nvGrpSpPr>
        <p:grpSpPr>
          <a:xfrm>
            <a:off x="74769" y="6408151"/>
            <a:ext cx="1483439" cy="363154"/>
            <a:chOff x="9714617" y="6388713"/>
            <a:chExt cx="1483439" cy="3631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1CBA3C-ABAB-259E-4923-4CD9F54F213B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6D800226-3C4C-5C37-3EAA-A1B4C89A77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717AB33-61ED-049C-A897-FA819E489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4579" y="6408151"/>
            <a:ext cx="3392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E1328F-FEAA-4B1D-A8B5-F4F8AE12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84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7845F1F-DC66-4902-9BF8-429141C7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2" y="196680"/>
            <a:ext cx="5353633" cy="984419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C663AB-EC1F-F1B7-4E32-221DC4D75D5C}"/>
              </a:ext>
            </a:extLst>
          </p:cNvPr>
          <p:cNvCxnSpPr>
            <a:cxnSpLocks/>
          </p:cNvCxnSpPr>
          <p:nvPr userDrawn="1"/>
        </p:nvCxnSpPr>
        <p:spPr>
          <a:xfrm>
            <a:off x="-1" y="554788"/>
            <a:ext cx="48519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BD7B8B70-0C30-4503-02D8-9CA54CCC8F57}"/>
              </a:ext>
            </a:extLst>
          </p:cNvPr>
          <p:cNvGrpSpPr/>
          <p:nvPr userDrawn="1"/>
        </p:nvGrpSpPr>
        <p:grpSpPr>
          <a:xfrm>
            <a:off x="74769" y="6408151"/>
            <a:ext cx="1483439" cy="363154"/>
            <a:chOff x="9714617" y="6388713"/>
            <a:chExt cx="1483439" cy="3631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7B320E-4512-C405-2C96-777FD2459F0A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EBA0B101-E595-87A4-A48E-70F66893F4F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51E2B5F-31C2-8987-3403-C6FCE7A39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4579" y="6408151"/>
            <a:ext cx="3392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E1328F-FEAA-4B1D-A8B5-F4F8AE12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6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7845F1F-DC66-4902-9BF8-429141C7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31"/>
            <a:ext cx="10515600" cy="743119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E0344E-AFA6-432B-8796-D5F683FBA9FD}"/>
              </a:ext>
            </a:extLst>
          </p:cNvPr>
          <p:cNvCxnSpPr>
            <a:cxnSpLocks/>
          </p:cNvCxnSpPr>
          <p:nvPr userDrawn="1"/>
        </p:nvCxnSpPr>
        <p:spPr>
          <a:xfrm>
            <a:off x="5444173" y="86179"/>
            <a:ext cx="130365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48EC346-4CA9-49E5-9EE8-56B3ED6E0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057275"/>
            <a:ext cx="10515600" cy="50387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A76615-05A5-9017-5939-8F3B1076A9C8}"/>
              </a:ext>
            </a:extLst>
          </p:cNvPr>
          <p:cNvGrpSpPr/>
          <p:nvPr userDrawn="1"/>
        </p:nvGrpSpPr>
        <p:grpSpPr>
          <a:xfrm>
            <a:off x="74769" y="6408151"/>
            <a:ext cx="1483439" cy="363154"/>
            <a:chOff x="9714617" y="6388713"/>
            <a:chExt cx="1483439" cy="3631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E0ED6B-AD51-6640-3267-E6D0DFA7FCE8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22E36373-C0C2-12F9-08F1-51E0B67305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9F339B8-371E-2D94-1201-CE3BED20C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4579" y="6408151"/>
            <a:ext cx="3392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E1328F-FEAA-4B1D-A8B5-F4F8AE12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3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gds b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77A145-C02D-47C1-976C-4D1F571763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935A20-D4B7-47B1-811C-372A54940B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66" y="451292"/>
            <a:ext cx="3996836" cy="13267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31F1A2-A857-44BF-A07F-695C83A85D15}"/>
              </a:ext>
            </a:extLst>
          </p:cNvPr>
          <p:cNvSpPr/>
          <p:nvPr userDrawn="1"/>
        </p:nvSpPr>
        <p:spPr>
          <a:xfrm>
            <a:off x="3886199" y="2057400"/>
            <a:ext cx="8305801" cy="4557713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4E8C5-E5A9-4463-9699-29AFA17DA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1774" y="3623248"/>
            <a:ext cx="7261038" cy="1216596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3673EAF-076F-4588-A1A6-102921AEC9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811" y="5818339"/>
            <a:ext cx="7261187" cy="4875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BCACE2D-7C3B-4921-AB24-42C098E14F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02162" y="4864108"/>
            <a:ext cx="7261187" cy="722313"/>
          </a:xfrm>
        </p:spPr>
        <p:txBody>
          <a:bodyPr anchor="t"/>
          <a:lstStyle>
            <a:lvl1pPr marL="0" indent="0">
              <a:buFontTx/>
              <a:buNone/>
              <a:defRPr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B78F20-08E8-4BAC-B50D-D8A51CDF4275}"/>
              </a:ext>
            </a:extLst>
          </p:cNvPr>
          <p:cNvSpPr txBox="1"/>
          <p:nvPr userDrawn="1"/>
        </p:nvSpPr>
        <p:spPr>
          <a:xfrm>
            <a:off x="4285360" y="2367580"/>
            <a:ext cx="6280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spc="200" baseline="0" dirty="0">
                <a:solidFill>
                  <a:schemeClr val="accent1"/>
                </a:solidFill>
              </a:rPr>
              <a:t>PRESENTED BY GDS ASSOCIATES, INC.</a:t>
            </a:r>
          </a:p>
        </p:txBody>
      </p:sp>
    </p:spTree>
    <p:extLst>
      <p:ext uri="{BB962C8B-B14F-4D97-AF65-F5344CB8AC3E}">
        <p14:creationId xmlns:p14="http://schemas.microsoft.com/office/powerpoint/2010/main" val="823378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D82B463-D5CA-B35E-4507-0809D6989099}"/>
              </a:ext>
            </a:extLst>
          </p:cNvPr>
          <p:cNvGrpSpPr/>
          <p:nvPr userDrawn="1"/>
        </p:nvGrpSpPr>
        <p:grpSpPr>
          <a:xfrm>
            <a:off x="74769" y="6408151"/>
            <a:ext cx="1483439" cy="363154"/>
            <a:chOff x="9714617" y="6388713"/>
            <a:chExt cx="1483439" cy="3631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A2B9A4-B2F4-1D46-E9A0-895AE34ECA94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8479A8F9-F273-222B-359C-F8102682579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D10266-AA35-1913-93E3-FE82EE249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4579" y="6408151"/>
            <a:ext cx="3392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E1328F-FEAA-4B1D-A8B5-F4F8AE12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1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E004E-52EE-4683-8D96-7625C5179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2" y="384630"/>
            <a:ext cx="4286833" cy="1344969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9C9BD-62F3-4B30-9270-CB9E33907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5192" y="1844975"/>
            <a:ext cx="4286833" cy="401607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08EA0A5E-E554-4E7F-B77D-B0320B7C23C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876800" y="384175"/>
            <a:ext cx="7126514" cy="5476875"/>
          </a:xfrm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9BA8E0-198C-9171-9A67-BC418D41104F}"/>
              </a:ext>
            </a:extLst>
          </p:cNvPr>
          <p:cNvCxnSpPr>
            <a:cxnSpLocks/>
          </p:cNvCxnSpPr>
          <p:nvPr userDrawn="1"/>
        </p:nvCxnSpPr>
        <p:spPr>
          <a:xfrm>
            <a:off x="-1" y="554788"/>
            <a:ext cx="48519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C017C3E-1019-7048-3459-57512B7A6CC5}"/>
              </a:ext>
            </a:extLst>
          </p:cNvPr>
          <p:cNvGrpSpPr/>
          <p:nvPr userDrawn="1"/>
        </p:nvGrpSpPr>
        <p:grpSpPr>
          <a:xfrm>
            <a:off x="74769" y="6408151"/>
            <a:ext cx="1483439" cy="363154"/>
            <a:chOff x="9714617" y="6388713"/>
            <a:chExt cx="1483439" cy="3631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BF5E9D-3F7F-DAB9-24C6-3E6B80AB7F27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97184BDF-9C88-9465-68C6-4D656501D1E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34D7E54-4C75-C2A9-EFFB-B403B5729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4579" y="6408151"/>
            <a:ext cx="3392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E1328F-FEAA-4B1D-A8B5-F4F8AE12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08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E004E-52EE-4683-8D96-7625C5179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2" y="384630"/>
            <a:ext cx="4286833" cy="134497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3AE69-17C3-4EF5-A0CC-B2C57BA6A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84631"/>
            <a:ext cx="6172200" cy="5476420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9C9BD-62F3-4B30-9270-CB9E33907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5192" y="1844976"/>
            <a:ext cx="4286833" cy="4016074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9D7194A-286F-DFB5-54CB-0BDDC4E268E5}"/>
              </a:ext>
            </a:extLst>
          </p:cNvPr>
          <p:cNvCxnSpPr>
            <a:cxnSpLocks/>
          </p:cNvCxnSpPr>
          <p:nvPr userDrawn="1"/>
        </p:nvCxnSpPr>
        <p:spPr>
          <a:xfrm>
            <a:off x="-1" y="554788"/>
            <a:ext cx="48519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93AE396-D082-83D6-A66B-22B86AFAA227}"/>
              </a:ext>
            </a:extLst>
          </p:cNvPr>
          <p:cNvGrpSpPr/>
          <p:nvPr userDrawn="1"/>
        </p:nvGrpSpPr>
        <p:grpSpPr>
          <a:xfrm>
            <a:off x="74769" y="6408151"/>
            <a:ext cx="1483439" cy="363154"/>
            <a:chOff x="9714617" y="6388713"/>
            <a:chExt cx="1483439" cy="3631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220E84-490B-49EF-DE9C-76D94C312608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613FDE22-30AB-2FC7-9B84-019CD1A3D8E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1F5EF1C-DA4A-5A06-DA71-B233E7A1A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4579" y="6408151"/>
            <a:ext cx="3392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E1328F-FEAA-4B1D-A8B5-F4F8AE12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90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4563EF-6C90-4306-B598-1A265BF7A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84631"/>
            <a:ext cx="6172200" cy="5476420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CA69ED-6122-4D63-B2EA-F48D3C3E3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2" y="384630"/>
            <a:ext cx="4286833" cy="1344969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34C4AF0-00C1-4353-B581-2C4A79DAC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5192" y="1844975"/>
            <a:ext cx="4286833" cy="401607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77419A-FA23-5035-6AE0-05F2063137CC}"/>
              </a:ext>
            </a:extLst>
          </p:cNvPr>
          <p:cNvCxnSpPr>
            <a:cxnSpLocks/>
          </p:cNvCxnSpPr>
          <p:nvPr userDrawn="1"/>
        </p:nvCxnSpPr>
        <p:spPr>
          <a:xfrm>
            <a:off x="-1" y="554788"/>
            <a:ext cx="48519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57855D-D73F-477C-CB4C-9A16CD3AD9C7}"/>
              </a:ext>
            </a:extLst>
          </p:cNvPr>
          <p:cNvGrpSpPr/>
          <p:nvPr userDrawn="1"/>
        </p:nvGrpSpPr>
        <p:grpSpPr>
          <a:xfrm>
            <a:off x="74769" y="6408151"/>
            <a:ext cx="1483439" cy="363154"/>
            <a:chOff x="9714617" y="6388713"/>
            <a:chExt cx="1483439" cy="3631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61D388-631C-CA94-DDB4-32CA4E175172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DD0481F4-1FC9-7881-2728-7511B4232ED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291ED57-2A67-5449-9488-D29B63D90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4579" y="6408151"/>
            <a:ext cx="3392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E1328F-FEAA-4B1D-A8B5-F4F8AE12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71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5A81C-CF7A-4EC8-B46A-5D8F255D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2" y="196681"/>
            <a:ext cx="10868608" cy="765344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7633E5-C664-B02D-E0BA-0AF21136AAC2}"/>
              </a:ext>
            </a:extLst>
          </p:cNvPr>
          <p:cNvCxnSpPr>
            <a:cxnSpLocks/>
          </p:cNvCxnSpPr>
          <p:nvPr userDrawn="1"/>
        </p:nvCxnSpPr>
        <p:spPr>
          <a:xfrm>
            <a:off x="-1" y="554788"/>
            <a:ext cx="48519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5F39BB0-790F-DE82-8A89-2F6E320747D3}"/>
              </a:ext>
            </a:extLst>
          </p:cNvPr>
          <p:cNvGrpSpPr/>
          <p:nvPr userDrawn="1"/>
        </p:nvGrpSpPr>
        <p:grpSpPr>
          <a:xfrm>
            <a:off x="74769" y="6408151"/>
            <a:ext cx="1483439" cy="363154"/>
            <a:chOff x="9714617" y="6388713"/>
            <a:chExt cx="1483439" cy="3631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A95F2F-962C-3310-6FEC-73E53D883307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E748568E-381F-A7D6-A986-880ABF19A35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0F9F9-098C-0977-395C-30071A283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4579" y="6408151"/>
            <a:ext cx="3392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E1328F-FEAA-4B1D-A8B5-F4F8AE12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73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over slide_wind turb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30A5C13-E1F8-4151-8DC4-D7C1056C1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711" y="510"/>
            <a:ext cx="12199711" cy="685698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AEF7E8-2498-449D-8B8F-E49AE6100C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411" y="4976931"/>
            <a:ext cx="3996836" cy="13267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C9C941-CFC6-4D69-9682-C62F486ECB78}"/>
              </a:ext>
            </a:extLst>
          </p:cNvPr>
          <p:cNvSpPr/>
          <p:nvPr userDrawn="1"/>
        </p:nvSpPr>
        <p:spPr>
          <a:xfrm>
            <a:off x="1993633" y="1369060"/>
            <a:ext cx="10198367" cy="2603500"/>
          </a:xfrm>
          <a:prstGeom prst="rect">
            <a:avLst/>
          </a:prstGeom>
          <a:solidFill>
            <a:srgbClr val="76A3A8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3E4EB41F-7D5B-4FDB-B6F9-659FAC3ECB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4399" y="2930525"/>
            <a:ext cx="9118951" cy="722313"/>
          </a:xfrm>
        </p:spPr>
        <p:txBody>
          <a:bodyPr anchor="t"/>
          <a:lstStyle>
            <a:lvl1pPr marL="0" indent="0">
              <a:buFontTx/>
              <a:buNone/>
              <a:defRPr lang="en-US" i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E6BD08D-7875-436F-BCB8-82E6642DD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4398" y="1663129"/>
            <a:ext cx="9118950" cy="1216596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13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over slide_GDS b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77A145-C02D-47C1-976C-4D1F571763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FBAAEC-D0E1-4EE6-A3E2-2EAA3995C6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411" y="4976931"/>
            <a:ext cx="3996836" cy="13267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42ABE4A-ACAC-451E-A443-3C62493097C5}"/>
              </a:ext>
            </a:extLst>
          </p:cNvPr>
          <p:cNvSpPr/>
          <p:nvPr userDrawn="1"/>
        </p:nvSpPr>
        <p:spPr>
          <a:xfrm>
            <a:off x="1993633" y="1369060"/>
            <a:ext cx="10198367" cy="2603500"/>
          </a:xfrm>
          <a:prstGeom prst="rect">
            <a:avLst/>
          </a:prstGeom>
          <a:solidFill>
            <a:srgbClr val="76A3A8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B5402558-6ADD-4A83-AB62-95BDD04344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4399" y="2930525"/>
            <a:ext cx="9118951" cy="722313"/>
          </a:xfrm>
        </p:spPr>
        <p:txBody>
          <a:bodyPr anchor="t"/>
          <a:lstStyle>
            <a:lvl1pPr marL="0" indent="0">
              <a:buFontTx/>
              <a:buNone/>
              <a:defRPr lang="en-US" i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A54D7D2-397C-4ADD-8038-F9D43FAF8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4398" y="1663129"/>
            <a:ext cx="9118950" cy="1216596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99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over slide_transmission 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5F4632D-2F66-4F20-8790-A3B8EFBFDC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602"/>
            <a:ext cx="12192000" cy="685679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CED013-8FF1-428A-8D9B-DBD0E3DB62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411" y="4976931"/>
            <a:ext cx="3996836" cy="13267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E1AF79C-CD55-490B-A7FE-984C8D1E58AB}"/>
              </a:ext>
            </a:extLst>
          </p:cNvPr>
          <p:cNvSpPr/>
          <p:nvPr userDrawn="1"/>
        </p:nvSpPr>
        <p:spPr>
          <a:xfrm>
            <a:off x="1993633" y="1369060"/>
            <a:ext cx="10198367" cy="2603500"/>
          </a:xfrm>
          <a:prstGeom prst="rect">
            <a:avLst/>
          </a:prstGeom>
          <a:solidFill>
            <a:srgbClr val="76A3A8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27377759-049B-4CC7-A60C-9D6F239CAD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4399" y="2930525"/>
            <a:ext cx="9118951" cy="722313"/>
          </a:xfrm>
        </p:spPr>
        <p:txBody>
          <a:bodyPr anchor="t"/>
          <a:lstStyle>
            <a:lvl1pPr marL="0" indent="0">
              <a:buFontTx/>
              <a:buNone/>
              <a:defRPr lang="en-US" i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680CCE-28A4-4D7D-9B0F-CB4B52016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4398" y="1663129"/>
            <a:ext cx="9118950" cy="1216596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13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over slide__gen consult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13881C6-E5CE-4FA9-B9AC-9124035A3E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5" y="2422"/>
            <a:ext cx="12183390" cy="6853157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6F37EE-B494-4815-9F61-BC5CD93D5C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411" y="4976931"/>
            <a:ext cx="3996836" cy="13267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0DB937-196E-49B1-8A86-1B97B5FD9181}"/>
              </a:ext>
            </a:extLst>
          </p:cNvPr>
          <p:cNvSpPr/>
          <p:nvPr userDrawn="1"/>
        </p:nvSpPr>
        <p:spPr>
          <a:xfrm>
            <a:off x="1993633" y="1369060"/>
            <a:ext cx="10198367" cy="2603500"/>
          </a:xfrm>
          <a:prstGeom prst="rect">
            <a:avLst/>
          </a:prstGeom>
          <a:solidFill>
            <a:srgbClr val="76A3A8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5FA37A73-DADA-4564-90CE-1FE8258E2F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4399" y="2930525"/>
            <a:ext cx="9118951" cy="722313"/>
          </a:xfrm>
        </p:spPr>
        <p:txBody>
          <a:bodyPr anchor="t"/>
          <a:lstStyle>
            <a:lvl1pPr marL="0" indent="0">
              <a:buFontTx/>
              <a:buNone/>
              <a:defRPr lang="en-US" i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E80C919-FEE5-490B-B4DC-4499530FF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4398" y="1663129"/>
            <a:ext cx="9118950" cy="1216596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831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cover slide__gen consult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13881C6-E5CE-4FA9-B9AC-9124035A3E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5" y="2422"/>
            <a:ext cx="12183390" cy="6853157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E490E2-921F-44B1-B4F7-17F346E673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9164" y="4906435"/>
            <a:ext cx="3996836" cy="1326774"/>
          </a:xfrm>
          <a:prstGeom prst="rect">
            <a:avLst/>
          </a:prstGeom>
        </p:spPr>
      </p:pic>
      <p:pic>
        <p:nvPicPr>
          <p:cNvPr id="21" name="Picture 20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13195295-0CE9-4FAE-8E4E-DB3A0B8FB5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970" y="5137683"/>
            <a:ext cx="1819326" cy="692327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752080-80CD-4F16-8588-F9631C00BE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350" y="5033396"/>
            <a:ext cx="1687314" cy="7966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B126A8-11F8-475B-8FD4-AD0B17C3FE26}"/>
              </a:ext>
            </a:extLst>
          </p:cNvPr>
          <p:cNvSpPr/>
          <p:nvPr userDrawn="1"/>
        </p:nvSpPr>
        <p:spPr>
          <a:xfrm>
            <a:off x="1993633" y="1369060"/>
            <a:ext cx="10198367" cy="2603500"/>
          </a:xfrm>
          <a:prstGeom prst="rect">
            <a:avLst/>
          </a:prstGeom>
          <a:solidFill>
            <a:srgbClr val="76A3A8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C82BEADA-F65D-47E6-889F-C8B839328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44399" y="2930525"/>
            <a:ext cx="9118951" cy="722313"/>
          </a:xfrm>
        </p:spPr>
        <p:txBody>
          <a:bodyPr anchor="t"/>
          <a:lstStyle>
            <a:lvl1pPr marL="0" indent="0">
              <a:buFontTx/>
              <a:buNone/>
              <a:defRPr lang="en-US" i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400B5A6-4932-426E-AF00-3D647E7D1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4398" y="1663129"/>
            <a:ext cx="9118950" cy="1216596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264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gds b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1DD88D-2A16-4116-ABEF-9A0AC2C562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935A20-D4B7-47B1-811C-372A54940B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66" y="451292"/>
            <a:ext cx="3996836" cy="13267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31F1A2-A857-44BF-A07F-695C83A85D15}"/>
              </a:ext>
            </a:extLst>
          </p:cNvPr>
          <p:cNvSpPr/>
          <p:nvPr userDrawn="1"/>
        </p:nvSpPr>
        <p:spPr>
          <a:xfrm>
            <a:off x="3886199" y="2057400"/>
            <a:ext cx="8305801" cy="4557713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4E8C5-E5A9-4463-9699-29AFA17DA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1774" y="3623248"/>
            <a:ext cx="7261038" cy="1216596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3673EAF-076F-4588-A1A6-102921AEC9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811" y="5818339"/>
            <a:ext cx="7261187" cy="4875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BCACE2D-7C3B-4921-AB24-42C098E14F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02162" y="4864108"/>
            <a:ext cx="7261187" cy="722313"/>
          </a:xfrm>
        </p:spPr>
        <p:txBody>
          <a:bodyPr anchor="t"/>
          <a:lstStyle>
            <a:lvl1pPr marL="0" indent="0">
              <a:buFontTx/>
              <a:buNone/>
              <a:defRPr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DD5F84-F1E2-4185-81BC-0431246E39F3}"/>
              </a:ext>
            </a:extLst>
          </p:cNvPr>
          <p:cNvSpPr txBox="1"/>
          <p:nvPr userDrawn="1"/>
        </p:nvSpPr>
        <p:spPr>
          <a:xfrm>
            <a:off x="4285360" y="2367580"/>
            <a:ext cx="6280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spc="200" baseline="0" dirty="0">
                <a:solidFill>
                  <a:schemeClr val="accent1"/>
                </a:solidFill>
              </a:rPr>
              <a:t>PRESENTED BY GDS ASSOCIATES, INC.</a:t>
            </a:r>
          </a:p>
        </p:txBody>
      </p:sp>
    </p:spTree>
    <p:extLst>
      <p:ext uri="{BB962C8B-B14F-4D97-AF65-F5344CB8AC3E}">
        <p14:creationId xmlns:p14="http://schemas.microsoft.com/office/powerpoint/2010/main" val="2306835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10E18C-01C2-F3BE-B6C2-4210A2B5E2AA}"/>
              </a:ext>
            </a:extLst>
          </p:cNvPr>
          <p:cNvSpPr/>
          <p:nvPr userDrawn="1"/>
        </p:nvSpPr>
        <p:spPr>
          <a:xfrm>
            <a:off x="1993633" y="2023872"/>
            <a:ext cx="10198367" cy="27259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C64A36-3416-66E8-90B7-5CA42DAD0170}"/>
              </a:ext>
            </a:extLst>
          </p:cNvPr>
          <p:cNvSpPr txBox="1"/>
          <p:nvPr userDrawn="1"/>
        </p:nvSpPr>
        <p:spPr>
          <a:xfrm>
            <a:off x="2298351" y="2121492"/>
            <a:ext cx="628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spc="250" baseline="0" dirty="0">
                <a:solidFill>
                  <a:schemeClr val="accent1"/>
                </a:solidFill>
                <a:latin typeface="Arial Narrow" panose="020B0606020202030204" pitchFamily="34" charset="0"/>
              </a:rPr>
              <a:t>PRESENTED BY GDS ASSOCIATES, INC.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4E8C5-E5A9-4463-9699-29AFA17DA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1401" y="2525490"/>
            <a:ext cx="9251062" cy="1062057"/>
          </a:xfrm>
        </p:spPr>
        <p:txBody>
          <a:bodyPr anchor="b"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3673EAF-076F-4588-A1A6-102921AEC9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11401" y="4270315"/>
            <a:ext cx="9251598" cy="37788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BCACE2D-7C3B-4921-AB24-42C098E14F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11401" y="3611812"/>
            <a:ext cx="9251599" cy="487539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2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16C424-5940-4901-9274-96E20418CE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66" y="451292"/>
            <a:ext cx="3996836" cy="1326774"/>
          </a:xfrm>
          <a:prstGeom prst="rect">
            <a:avLst/>
          </a:prstGeom>
        </p:spPr>
      </p:pic>
      <p:pic>
        <p:nvPicPr>
          <p:cNvPr id="4" name="Picture 3" descr="A picture containing indoor, table, cake, sitting&#10;&#10;Description automatically generated">
            <a:extLst>
              <a:ext uri="{FF2B5EF4-FFF2-40B4-BE49-F238E27FC236}">
                <a16:creationId xmlns:a16="http://schemas.microsoft.com/office/drawing/2014/main" id="{D53A3855-227E-7E8C-B81E-1875B51AA3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2" y="4834128"/>
            <a:ext cx="10198608" cy="2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64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80521E-70F8-8265-E43F-0A1DFF09FEA2}"/>
              </a:ext>
            </a:extLst>
          </p:cNvPr>
          <p:cNvSpPr/>
          <p:nvPr userDrawn="1"/>
        </p:nvSpPr>
        <p:spPr>
          <a:xfrm>
            <a:off x="1993633" y="2023872"/>
            <a:ext cx="10198367" cy="27259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47B7D6-030C-2968-5CAD-2ACCF6AEEEA8}"/>
              </a:ext>
            </a:extLst>
          </p:cNvPr>
          <p:cNvSpPr txBox="1"/>
          <p:nvPr userDrawn="1"/>
        </p:nvSpPr>
        <p:spPr>
          <a:xfrm>
            <a:off x="2298351" y="2121492"/>
            <a:ext cx="628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spc="250" baseline="0" dirty="0">
                <a:solidFill>
                  <a:schemeClr val="accent1"/>
                </a:solidFill>
                <a:latin typeface="Arial Narrow" panose="020B0606020202030204" pitchFamily="34" charset="0"/>
              </a:rPr>
              <a:t>PRESENTED BY GDS ASSOCIATES, INC.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4E8C5-E5A9-4463-9699-29AFA17DA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1401" y="2525490"/>
            <a:ext cx="9251062" cy="1062057"/>
          </a:xfrm>
        </p:spPr>
        <p:txBody>
          <a:bodyPr anchor="b"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3673EAF-076F-4588-A1A6-102921AEC9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11401" y="4270315"/>
            <a:ext cx="9251598" cy="37788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BCACE2D-7C3B-4921-AB24-42C098E14F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11401" y="3611812"/>
            <a:ext cx="9251599" cy="487539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2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16C424-5940-4901-9274-96E20418CE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66" y="451292"/>
            <a:ext cx="3996836" cy="1326774"/>
          </a:xfrm>
          <a:prstGeom prst="rect">
            <a:avLst/>
          </a:prstGeom>
        </p:spPr>
      </p:pic>
      <p:pic>
        <p:nvPicPr>
          <p:cNvPr id="4" name="Picture 3" descr="A collage of two people&#10;&#10;Description automatically generated with low confidence">
            <a:extLst>
              <a:ext uri="{FF2B5EF4-FFF2-40B4-BE49-F238E27FC236}">
                <a16:creationId xmlns:a16="http://schemas.microsoft.com/office/drawing/2014/main" id="{6E5B3567-FAEE-6714-843D-5342350AA5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2" y="4819164"/>
            <a:ext cx="10198608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34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BA3723-C71B-6A81-972C-208D584914DD}"/>
              </a:ext>
            </a:extLst>
          </p:cNvPr>
          <p:cNvSpPr/>
          <p:nvPr userDrawn="1"/>
        </p:nvSpPr>
        <p:spPr>
          <a:xfrm>
            <a:off x="1993633" y="2023872"/>
            <a:ext cx="10198367" cy="27259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977166-D89D-CE5C-857C-AC1F9B725AA2}"/>
              </a:ext>
            </a:extLst>
          </p:cNvPr>
          <p:cNvSpPr txBox="1"/>
          <p:nvPr userDrawn="1"/>
        </p:nvSpPr>
        <p:spPr>
          <a:xfrm>
            <a:off x="2298351" y="2121492"/>
            <a:ext cx="628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spc="250" baseline="0" dirty="0">
                <a:solidFill>
                  <a:schemeClr val="accent1"/>
                </a:solidFill>
                <a:latin typeface="Arial Narrow" panose="020B0606020202030204" pitchFamily="34" charset="0"/>
              </a:rPr>
              <a:t>PRESENTED BY GDS ASSOCIATES, INC.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4E8C5-E5A9-4463-9699-29AFA17DA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1401" y="2525490"/>
            <a:ext cx="9251062" cy="1062057"/>
          </a:xfrm>
        </p:spPr>
        <p:txBody>
          <a:bodyPr anchor="b"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3673EAF-076F-4588-A1A6-102921AEC9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11401" y="4270315"/>
            <a:ext cx="9251598" cy="37788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BCACE2D-7C3B-4921-AB24-42C098E14F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11401" y="3611812"/>
            <a:ext cx="9251599" cy="487539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2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16C424-5940-4901-9274-96E20418CE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66" y="451292"/>
            <a:ext cx="3996836" cy="1326774"/>
          </a:xfrm>
          <a:prstGeom prst="rect">
            <a:avLst/>
          </a:prstGeom>
        </p:spPr>
      </p:pic>
      <p:pic>
        <p:nvPicPr>
          <p:cNvPr id="8" name="Picture 7" descr="A picture containing text, water&#10;&#10;Description automatically generated">
            <a:extLst>
              <a:ext uri="{FF2B5EF4-FFF2-40B4-BE49-F238E27FC236}">
                <a16:creationId xmlns:a16="http://schemas.microsoft.com/office/drawing/2014/main" id="{11E5BB91-C8EC-0123-E9FD-AB9D7B39DF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284" y="4835236"/>
            <a:ext cx="10199716" cy="20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72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co bran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table, cake, sitting&#10;&#10;Description automatically generated">
            <a:extLst>
              <a:ext uri="{FF2B5EF4-FFF2-40B4-BE49-F238E27FC236}">
                <a16:creationId xmlns:a16="http://schemas.microsoft.com/office/drawing/2014/main" id="{11345F21-982C-A240-EBA3-9F47199729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2" y="4834128"/>
            <a:ext cx="10198608" cy="20238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31F1A2-A857-44BF-A07F-695C83A85D15}"/>
              </a:ext>
            </a:extLst>
          </p:cNvPr>
          <p:cNvSpPr/>
          <p:nvPr userDrawn="1"/>
        </p:nvSpPr>
        <p:spPr>
          <a:xfrm>
            <a:off x="1993633" y="2023872"/>
            <a:ext cx="10198367" cy="27259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4E8C5-E5A9-4463-9699-29AFA17DA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1401" y="2525490"/>
            <a:ext cx="9251062" cy="1062057"/>
          </a:xfrm>
        </p:spPr>
        <p:txBody>
          <a:bodyPr anchor="b"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3673EAF-076F-4588-A1A6-102921AEC9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11401" y="4270315"/>
            <a:ext cx="9251598" cy="37788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BCACE2D-7C3B-4921-AB24-42C098E14F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11401" y="3611812"/>
            <a:ext cx="9251599" cy="487539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2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699748-FD4C-4784-9C32-49C0496D79B3}"/>
              </a:ext>
            </a:extLst>
          </p:cNvPr>
          <p:cNvSpPr txBox="1"/>
          <p:nvPr userDrawn="1"/>
        </p:nvSpPr>
        <p:spPr>
          <a:xfrm>
            <a:off x="2298351" y="2121492"/>
            <a:ext cx="628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spc="250" baseline="0" dirty="0">
                <a:solidFill>
                  <a:schemeClr val="accent1"/>
                </a:solidFill>
                <a:latin typeface="Arial Narrow" panose="020B0606020202030204" pitchFamily="34" charset="0"/>
              </a:rPr>
              <a:t>PRESENTED BY GDS ASSOCIATES, INC.</a:t>
            </a:r>
          </a:p>
        </p:txBody>
      </p:sp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5A9B72-CD71-4FE6-BC39-182B85BF51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83" y="345734"/>
            <a:ext cx="3996836" cy="1326774"/>
          </a:xfrm>
          <a:prstGeom prst="rect">
            <a:avLst/>
          </a:prstGeom>
        </p:spPr>
      </p:pic>
      <p:pic>
        <p:nvPicPr>
          <p:cNvPr id="32" name="Picture 31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DC9D67ED-1492-4949-9798-FA671B2959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820" y="572554"/>
            <a:ext cx="1819326" cy="692327"/>
          </a:xfrm>
          <a:prstGeom prst="rect">
            <a:avLst/>
          </a:prstGeom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394725-83AE-4C30-9E8D-BB05E685A48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8200" y="468267"/>
            <a:ext cx="1687314" cy="7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84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F2663F57-67BD-CCD3-1272-ED3146D7C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2" y="196681"/>
            <a:ext cx="10868608" cy="765344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756326-91D4-931C-9D8D-D86B1C110FD1}"/>
              </a:ext>
            </a:extLst>
          </p:cNvPr>
          <p:cNvCxnSpPr>
            <a:cxnSpLocks/>
          </p:cNvCxnSpPr>
          <p:nvPr userDrawn="1"/>
        </p:nvCxnSpPr>
        <p:spPr>
          <a:xfrm>
            <a:off x="-1" y="554788"/>
            <a:ext cx="48519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375A60C-5437-97AB-7889-E31A6CAD19D8}"/>
              </a:ext>
            </a:extLst>
          </p:cNvPr>
          <p:cNvGrpSpPr/>
          <p:nvPr userDrawn="1"/>
        </p:nvGrpSpPr>
        <p:grpSpPr>
          <a:xfrm>
            <a:off x="74769" y="6408151"/>
            <a:ext cx="1483439" cy="363154"/>
            <a:chOff x="9714617" y="6388713"/>
            <a:chExt cx="1483439" cy="3631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5B318CB-2BD7-C97F-C4B2-0540125BCE58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6EAAAFCD-181F-5999-C98B-9C0DC6099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BAC811-4CDC-9AB6-3F29-82550BC9A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4579" y="6408151"/>
            <a:ext cx="3392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E1328F-FEAA-4B1D-A8B5-F4F8AE12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615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slide option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8F782-73B6-4210-A439-5283F0EB2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53" y="196681"/>
            <a:ext cx="5418047" cy="11391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6B1D5D4-B7A8-4F56-A1EE-03512241E09D}"/>
              </a:ext>
            </a:extLst>
          </p:cNvPr>
          <p:cNvSpPr/>
          <p:nvPr/>
        </p:nvSpPr>
        <p:spPr>
          <a:xfrm>
            <a:off x="6551568" y="10736571"/>
            <a:ext cx="89523" cy="179039"/>
          </a:xfrm>
          <a:custGeom>
            <a:avLst/>
            <a:gdLst>
              <a:gd name="connsiteX0" fmla="*/ 6 w 138119"/>
              <a:gd name="connsiteY0" fmla="*/ 0 h 276226"/>
              <a:gd name="connsiteX1" fmla="*/ 138119 w 138119"/>
              <a:gd name="connsiteY1" fmla="*/ 138113 h 276226"/>
              <a:gd name="connsiteX2" fmla="*/ 6 w 138119"/>
              <a:gd name="connsiteY2" fmla="*/ 276226 h 276226"/>
              <a:gd name="connsiteX3" fmla="*/ 0 w 138119"/>
              <a:gd name="connsiteY3" fmla="*/ 276225 h 276226"/>
              <a:gd name="connsiteX4" fmla="*/ 0 w 138119"/>
              <a:gd name="connsiteY4" fmla="*/ 1 h 27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19" h="276226">
                <a:moveTo>
                  <a:pt x="6" y="0"/>
                </a:moveTo>
                <a:cubicBezTo>
                  <a:pt x="76284" y="0"/>
                  <a:pt x="138119" y="61835"/>
                  <a:pt x="138119" y="138113"/>
                </a:cubicBezTo>
                <a:cubicBezTo>
                  <a:pt x="138119" y="214391"/>
                  <a:pt x="76284" y="276226"/>
                  <a:pt x="6" y="276226"/>
                </a:cubicBezTo>
                <a:lnTo>
                  <a:pt x="0" y="276225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9B5E90F-CDD1-4536-A27C-F6565FFCD90E}"/>
              </a:ext>
            </a:extLst>
          </p:cNvPr>
          <p:cNvSpPr/>
          <p:nvPr/>
        </p:nvSpPr>
        <p:spPr>
          <a:xfrm>
            <a:off x="6551568" y="8209465"/>
            <a:ext cx="89523" cy="179039"/>
          </a:xfrm>
          <a:custGeom>
            <a:avLst/>
            <a:gdLst>
              <a:gd name="connsiteX0" fmla="*/ 6 w 138119"/>
              <a:gd name="connsiteY0" fmla="*/ 0 h 276226"/>
              <a:gd name="connsiteX1" fmla="*/ 138119 w 138119"/>
              <a:gd name="connsiteY1" fmla="*/ 138113 h 276226"/>
              <a:gd name="connsiteX2" fmla="*/ 6 w 138119"/>
              <a:gd name="connsiteY2" fmla="*/ 276226 h 276226"/>
              <a:gd name="connsiteX3" fmla="*/ 0 w 138119"/>
              <a:gd name="connsiteY3" fmla="*/ 276225 h 276226"/>
              <a:gd name="connsiteX4" fmla="*/ 0 w 138119"/>
              <a:gd name="connsiteY4" fmla="*/ 1 h 27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19" h="276226">
                <a:moveTo>
                  <a:pt x="6" y="0"/>
                </a:moveTo>
                <a:cubicBezTo>
                  <a:pt x="76284" y="0"/>
                  <a:pt x="138119" y="61835"/>
                  <a:pt x="138119" y="138113"/>
                </a:cubicBezTo>
                <a:cubicBezTo>
                  <a:pt x="138119" y="214391"/>
                  <a:pt x="76284" y="276226"/>
                  <a:pt x="6" y="276226"/>
                </a:cubicBezTo>
                <a:lnTo>
                  <a:pt x="0" y="276225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8383BD-DD5C-C56B-882C-CF7241D3378A}"/>
              </a:ext>
            </a:extLst>
          </p:cNvPr>
          <p:cNvCxnSpPr>
            <a:cxnSpLocks/>
          </p:cNvCxnSpPr>
          <p:nvPr userDrawn="1"/>
        </p:nvCxnSpPr>
        <p:spPr>
          <a:xfrm>
            <a:off x="-1" y="554788"/>
            <a:ext cx="48519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0AE47371-3156-63DA-5A33-564A449DDF9F}"/>
              </a:ext>
            </a:extLst>
          </p:cNvPr>
          <p:cNvGrpSpPr/>
          <p:nvPr userDrawn="1"/>
        </p:nvGrpSpPr>
        <p:grpSpPr>
          <a:xfrm>
            <a:off x="74769" y="6408151"/>
            <a:ext cx="1483439" cy="363154"/>
            <a:chOff x="9714617" y="6388713"/>
            <a:chExt cx="1483439" cy="3631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488DE8-A22E-0209-4FF6-BABA4EFD31DF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864C7439-F806-EF39-807D-88717890C72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84C9D7C-4702-B134-9680-80EC53D01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4579" y="6408151"/>
            <a:ext cx="3392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E1328F-FEAA-4B1D-A8B5-F4F8AE12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564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9A58-9518-4D5A-A5D4-28491333B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3" y="196681"/>
            <a:ext cx="11157564" cy="7462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398B2-FBE7-4281-A3FF-B16A1B47E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93" y="1301082"/>
            <a:ext cx="11157564" cy="48758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35290A-9A92-6D9D-44C0-A7A017E68034}"/>
              </a:ext>
            </a:extLst>
          </p:cNvPr>
          <p:cNvCxnSpPr>
            <a:cxnSpLocks/>
          </p:cNvCxnSpPr>
          <p:nvPr userDrawn="1"/>
        </p:nvCxnSpPr>
        <p:spPr>
          <a:xfrm>
            <a:off x="-1" y="554788"/>
            <a:ext cx="48519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F8F603DF-D0E8-395F-BDAB-32EDFF8BBBD9}"/>
              </a:ext>
            </a:extLst>
          </p:cNvPr>
          <p:cNvGrpSpPr/>
          <p:nvPr userDrawn="1"/>
        </p:nvGrpSpPr>
        <p:grpSpPr>
          <a:xfrm>
            <a:off x="74769" y="6408151"/>
            <a:ext cx="1483439" cy="363154"/>
            <a:chOff x="9714617" y="6388713"/>
            <a:chExt cx="1483439" cy="3631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30F6E8-55C5-A71C-C98F-6C810EE62361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E1FD4AB5-557B-B9AD-5B5E-9336D8671A8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5C2D99-C85D-E624-7646-3AF817EB2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4579" y="6408151"/>
            <a:ext cx="3392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E1328F-FEAA-4B1D-A8B5-F4F8AE12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36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ransition slide option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A2C6616-9366-4237-BB3B-8C8804244134}"/>
              </a:ext>
            </a:extLst>
          </p:cNvPr>
          <p:cNvSpPr/>
          <p:nvPr userDrawn="1"/>
        </p:nvSpPr>
        <p:spPr>
          <a:xfrm>
            <a:off x="0" y="1193800"/>
            <a:ext cx="10198366" cy="3492500"/>
          </a:xfrm>
          <a:prstGeom prst="rect">
            <a:avLst/>
          </a:prstGeom>
          <a:solidFill>
            <a:srgbClr val="76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3DFED-56EC-4993-9DB2-890F687C19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481138"/>
            <a:ext cx="9042400" cy="211137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F4A06-F94B-4990-AFDA-D9C5D8DCC2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700463"/>
            <a:ext cx="9042400" cy="896937"/>
          </a:xfrm>
        </p:spPr>
        <p:txBody>
          <a:bodyPr/>
          <a:lstStyle>
            <a:lvl1pPr marL="0" indent="0">
              <a:buNone/>
              <a:defRPr sz="2400" b="1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Subheading</a:t>
            </a:r>
          </a:p>
        </p:txBody>
      </p:sp>
      <p:pic>
        <p:nvPicPr>
          <p:cNvPr id="5" name="Picture 4" descr="A picture containing indoor, table, cake, sitting&#10;&#10;Description automatically generated">
            <a:extLst>
              <a:ext uri="{FF2B5EF4-FFF2-40B4-BE49-F238E27FC236}">
                <a16:creationId xmlns:a16="http://schemas.microsoft.com/office/drawing/2014/main" id="{204EF1E4-7442-4AA7-BE91-3E6180CDFD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4128"/>
            <a:ext cx="10198608" cy="202387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F0E608A-4A4F-8490-01AC-1AA31F0D2E03}"/>
              </a:ext>
            </a:extLst>
          </p:cNvPr>
          <p:cNvGrpSpPr/>
          <p:nvPr userDrawn="1"/>
        </p:nvGrpSpPr>
        <p:grpSpPr>
          <a:xfrm>
            <a:off x="10708561" y="6408151"/>
            <a:ext cx="1483439" cy="363154"/>
            <a:chOff x="9714617" y="6388713"/>
            <a:chExt cx="1483439" cy="3631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C8C7B0E-7032-F370-67FF-F9E1E0FA21A2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86BAC5EE-DB2D-F68E-50A1-20DF8E665ED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1734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transition slide option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B02B6-6F83-4C8D-9D6A-065DC79BCFFC}"/>
              </a:ext>
            </a:extLst>
          </p:cNvPr>
          <p:cNvSpPr/>
          <p:nvPr userDrawn="1"/>
        </p:nvSpPr>
        <p:spPr>
          <a:xfrm>
            <a:off x="0" y="1193800"/>
            <a:ext cx="10198366" cy="3492500"/>
          </a:xfrm>
          <a:prstGeom prst="rect">
            <a:avLst/>
          </a:prstGeom>
          <a:solidFill>
            <a:srgbClr val="76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3DFED-56EC-4993-9DB2-890F687C19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481138"/>
            <a:ext cx="9042400" cy="211137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F4A06-F94B-4990-AFDA-D9C5D8DCC2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700463"/>
            <a:ext cx="9042400" cy="896937"/>
          </a:xfrm>
        </p:spPr>
        <p:txBody>
          <a:bodyPr/>
          <a:lstStyle>
            <a:lvl1pPr marL="0" indent="0">
              <a:buNone/>
              <a:defRPr sz="2400" b="1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Subheading</a:t>
            </a:r>
          </a:p>
        </p:txBody>
      </p:sp>
      <p:pic>
        <p:nvPicPr>
          <p:cNvPr id="5" name="Picture 4" descr="A large body of water&#10;&#10;Description automatically generated">
            <a:extLst>
              <a:ext uri="{FF2B5EF4-FFF2-40B4-BE49-F238E27FC236}">
                <a16:creationId xmlns:a16="http://schemas.microsoft.com/office/drawing/2014/main" id="{927758FA-7CFB-4C61-933A-E5E9AF8CB6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4128"/>
            <a:ext cx="10198608" cy="202387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A56F438-2907-52B3-8563-AE9704226C2D}"/>
              </a:ext>
            </a:extLst>
          </p:cNvPr>
          <p:cNvGrpSpPr/>
          <p:nvPr userDrawn="1"/>
        </p:nvGrpSpPr>
        <p:grpSpPr>
          <a:xfrm>
            <a:off x="10708561" y="6408151"/>
            <a:ext cx="1483439" cy="363154"/>
            <a:chOff x="9714617" y="6388713"/>
            <a:chExt cx="1483439" cy="3631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37CC9F-2B0D-F141-1D6C-248BBA2A1872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082A8586-8BB3-BBD9-45F2-232C2FE9DD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AC183A-BE3F-3449-E24A-4B812892BCB4}"/>
              </a:ext>
            </a:extLst>
          </p:cNvPr>
          <p:cNvGrpSpPr/>
          <p:nvPr userDrawn="1"/>
        </p:nvGrpSpPr>
        <p:grpSpPr>
          <a:xfrm>
            <a:off x="74769" y="6408151"/>
            <a:ext cx="1483439" cy="363154"/>
            <a:chOff x="9714617" y="6388713"/>
            <a:chExt cx="1483439" cy="3631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9DF965-3F0F-ED1C-0B27-75D5F8B04CB4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F213A896-A54C-65BC-37F9-1D64C86F7BC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8602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0D82E-9182-43CA-87E0-02C6558F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2" y="196680"/>
            <a:ext cx="10868608" cy="708195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1500B-D66D-4E37-90AA-F0095E93A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192" y="1276350"/>
            <a:ext cx="5181600" cy="490061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B9555-559D-41D5-BEBA-CEAB6BD90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76350"/>
            <a:ext cx="5181600" cy="490061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A2C04C-9DE8-1653-8241-9AD92DA9013C}"/>
              </a:ext>
            </a:extLst>
          </p:cNvPr>
          <p:cNvCxnSpPr>
            <a:cxnSpLocks/>
          </p:cNvCxnSpPr>
          <p:nvPr userDrawn="1"/>
        </p:nvCxnSpPr>
        <p:spPr>
          <a:xfrm>
            <a:off x="-1" y="554788"/>
            <a:ext cx="48519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FDDF9087-34AC-C1D0-2ADA-0D091E29C560}"/>
              </a:ext>
            </a:extLst>
          </p:cNvPr>
          <p:cNvGrpSpPr/>
          <p:nvPr userDrawn="1"/>
        </p:nvGrpSpPr>
        <p:grpSpPr>
          <a:xfrm>
            <a:off x="74769" y="6408151"/>
            <a:ext cx="1483439" cy="363154"/>
            <a:chOff x="9714617" y="6388713"/>
            <a:chExt cx="1483439" cy="3631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6AFA04-929C-3CB2-CA89-A91F8DAD2D72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751FBB9C-46F5-A5E5-BF81-7172EA00FA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3665FEE-4B32-011E-8BAC-D0FC37387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4579" y="6408151"/>
            <a:ext cx="3392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E1328F-FEAA-4B1D-A8B5-F4F8AE12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4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transmission line"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5F4632D-2F66-4F20-8790-A3B8EFBFDC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602"/>
            <a:ext cx="12192000" cy="685679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935A20-D4B7-47B1-811C-372A54940B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66" y="451292"/>
            <a:ext cx="3996836" cy="13267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31F1A2-A857-44BF-A07F-695C83A85D15}"/>
              </a:ext>
            </a:extLst>
          </p:cNvPr>
          <p:cNvSpPr/>
          <p:nvPr userDrawn="1"/>
        </p:nvSpPr>
        <p:spPr>
          <a:xfrm>
            <a:off x="3886199" y="2057400"/>
            <a:ext cx="8305801" cy="4557713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4E8C5-E5A9-4463-9699-29AFA17DA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1774" y="3623248"/>
            <a:ext cx="7261038" cy="1216596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3673EAF-076F-4588-A1A6-102921AEC9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811" y="5818339"/>
            <a:ext cx="7261187" cy="4875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BCACE2D-7C3B-4921-AB24-42C098E14F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02162" y="4864108"/>
            <a:ext cx="7261187" cy="722313"/>
          </a:xfrm>
        </p:spPr>
        <p:txBody>
          <a:bodyPr anchor="t"/>
          <a:lstStyle>
            <a:lvl1pPr marL="0" indent="0">
              <a:buFontTx/>
              <a:buNone/>
              <a:defRPr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BD2A8-E1B6-4C5F-8701-460869E68F93}"/>
              </a:ext>
            </a:extLst>
          </p:cNvPr>
          <p:cNvSpPr txBox="1"/>
          <p:nvPr userDrawn="1"/>
        </p:nvSpPr>
        <p:spPr>
          <a:xfrm>
            <a:off x="4285360" y="2367580"/>
            <a:ext cx="6280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spc="200" baseline="0" dirty="0">
                <a:solidFill>
                  <a:schemeClr val="accent1"/>
                </a:solidFill>
              </a:rPr>
              <a:t>PRESENTED BY GDS ASSOCIATES, INC.</a:t>
            </a:r>
          </a:p>
        </p:txBody>
      </p:sp>
    </p:spTree>
    <p:extLst>
      <p:ext uri="{BB962C8B-B14F-4D97-AF65-F5344CB8AC3E}">
        <p14:creationId xmlns:p14="http://schemas.microsoft.com/office/powerpoint/2010/main" val="3204561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F5CF8-FB43-4771-8119-9CBA9CF42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192" y="1325677"/>
            <a:ext cx="5330934" cy="588848"/>
          </a:xfrm>
        </p:spPr>
        <p:txBody>
          <a:bodyPr anchor="b">
            <a:noAutofit/>
          </a:bodyPr>
          <a:lstStyle>
            <a:lvl1pPr marL="0" indent="0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AA426-463C-4D47-A8D5-B5F67A9E8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192" y="2009775"/>
            <a:ext cx="5330934" cy="4179888"/>
          </a:xfr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7FB0B-E94A-48C2-B673-66AA586B2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25677"/>
            <a:ext cx="5183188" cy="588848"/>
          </a:xfrm>
        </p:spPr>
        <p:txBody>
          <a:bodyPr anchor="b">
            <a:noAutofit/>
          </a:bodyPr>
          <a:lstStyle>
            <a:lvl1pPr marL="0" indent="0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94442A-AB08-4C8A-8CE9-37190F06B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09775"/>
            <a:ext cx="5183188" cy="4179888"/>
          </a:xfr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3720C17-35A5-4157-A038-4B72D439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2" y="196681"/>
            <a:ext cx="10868608" cy="823912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F0A641-CF43-B579-5FF2-98B2D75BA0D4}"/>
              </a:ext>
            </a:extLst>
          </p:cNvPr>
          <p:cNvCxnSpPr>
            <a:cxnSpLocks/>
          </p:cNvCxnSpPr>
          <p:nvPr userDrawn="1"/>
        </p:nvCxnSpPr>
        <p:spPr>
          <a:xfrm>
            <a:off x="-1" y="554788"/>
            <a:ext cx="48519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5C4A7B-5C78-6A21-D667-8C2CC0FD8927}"/>
              </a:ext>
            </a:extLst>
          </p:cNvPr>
          <p:cNvGrpSpPr/>
          <p:nvPr userDrawn="1"/>
        </p:nvGrpSpPr>
        <p:grpSpPr>
          <a:xfrm>
            <a:off x="74769" y="6408151"/>
            <a:ext cx="1483439" cy="363154"/>
            <a:chOff x="9714617" y="6388713"/>
            <a:chExt cx="1483439" cy="3631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7D94F2-3737-958A-286C-9398B7FF9BD8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0DBC25B2-211E-8526-708B-8F0C69C638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5B04448-81AB-234A-C5B8-3846BF34C2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94579" y="6408151"/>
            <a:ext cx="3392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E1328F-FEAA-4B1D-A8B5-F4F8AE12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063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7845F1F-DC66-4902-9BF8-429141C7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2" y="196681"/>
            <a:ext cx="10868608" cy="73677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671CF1-1A52-8EAE-35DC-CCEC57ADA6F7}"/>
              </a:ext>
            </a:extLst>
          </p:cNvPr>
          <p:cNvCxnSpPr>
            <a:cxnSpLocks/>
          </p:cNvCxnSpPr>
          <p:nvPr userDrawn="1"/>
        </p:nvCxnSpPr>
        <p:spPr>
          <a:xfrm>
            <a:off x="-1" y="554788"/>
            <a:ext cx="48519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38C61E3-4385-8F4F-5A7C-339AB4895484}"/>
              </a:ext>
            </a:extLst>
          </p:cNvPr>
          <p:cNvGrpSpPr/>
          <p:nvPr userDrawn="1"/>
        </p:nvGrpSpPr>
        <p:grpSpPr>
          <a:xfrm>
            <a:off x="74769" y="6408151"/>
            <a:ext cx="1483439" cy="363154"/>
            <a:chOff x="9714617" y="6388713"/>
            <a:chExt cx="1483439" cy="3631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167C1A-262C-F483-9F76-8A08512766BE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2146C9D1-3644-840F-B04A-FC3939DB77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3802C55-50D8-F125-E8C0-7937911BC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4579" y="6408151"/>
            <a:ext cx="3392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E1328F-FEAA-4B1D-A8B5-F4F8AE12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59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7845F1F-DC66-4902-9BF8-429141C7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456"/>
            <a:ext cx="10515600" cy="74312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E0344E-AFA6-432B-8796-D5F683FBA9FD}"/>
              </a:ext>
            </a:extLst>
          </p:cNvPr>
          <p:cNvCxnSpPr>
            <a:cxnSpLocks/>
          </p:cNvCxnSpPr>
          <p:nvPr userDrawn="1"/>
        </p:nvCxnSpPr>
        <p:spPr>
          <a:xfrm>
            <a:off x="5320348" y="76654"/>
            <a:ext cx="155130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48EC346-4CA9-49E5-9EE8-56B3ED6E0D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133475"/>
            <a:ext cx="10515600" cy="49625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48E1EE-3AB2-6B16-B584-60D177D4A24F}"/>
              </a:ext>
            </a:extLst>
          </p:cNvPr>
          <p:cNvGrpSpPr/>
          <p:nvPr userDrawn="1"/>
        </p:nvGrpSpPr>
        <p:grpSpPr>
          <a:xfrm>
            <a:off x="74769" y="6408151"/>
            <a:ext cx="1483439" cy="363154"/>
            <a:chOff x="9714617" y="6388713"/>
            <a:chExt cx="1483439" cy="3631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D53C57-C0E0-6871-3016-25144AA22B17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4B302F2D-E58C-7ED4-D6C7-E8AA693B3D7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6CC24D6-938A-65EA-E422-D3B5E068E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4579" y="6408151"/>
            <a:ext cx="3392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E1328F-FEAA-4B1D-A8B5-F4F8AE12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556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0965300-ADB6-DB14-CF7C-99328EDC414B}"/>
              </a:ext>
            </a:extLst>
          </p:cNvPr>
          <p:cNvGrpSpPr/>
          <p:nvPr userDrawn="1"/>
        </p:nvGrpSpPr>
        <p:grpSpPr>
          <a:xfrm>
            <a:off x="74769" y="6408151"/>
            <a:ext cx="1483439" cy="363154"/>
            <a:chOff x="9714617" y="6388713"/>
            <a:chExt cx="1483439" cy="3631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9E9ACC-764F-C550-0EB0-5D8D83B859CC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23FEFF7E-3F93-49A9-E4CB-5988D94889A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189C085-128E-D4CD-2F02-E0A769EE5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4579" y="6408151"/>
            <a:ext cx="3392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E1328F-FEAA-4B1D-A8B5-F4F8AE12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095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E004E-52EE-4683-8D96-7625C5179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2" y="384630"/>
            <a:ext cx="4286833" cy="1344969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9C9BD-62F3-4B30-9270-CB9E33907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5192" y="1844975"/>
            <a:ext cx="4286833" cy="401607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08EA0A5E-E554-4E7F-B77D-B0320B7C23C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876800" y="384175"/>
            <a:ext cx="7126514" cy="5476875"/>
          </a:xfrm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4D29F0-27CB-DFAF-6E28-6B56465741BD}"/>
              </a:ext>
            </a:extLst>
          </p:cNvPr>
          <p:cNvCxnSpPr>
            <a:cxnSpLocks/>
          </p:cNvCxnSpPr>
          <p:nvPr userDrawn="1"/>
        </p:nvCxnSpPr>
        <p:spPr>
          <a:xfrm>
            <a:off x="-1" y="554788"/>
            <a:ext cx="48519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6F7BE4CC-8DFA-BA8F-23B3-E93CC819F607}"/>
              </a:ext>
            </a:extLst>
          </p:cNvPr>
          <p:cNvGrpSpPr/>
          <p:nvPr userDrawn="1"/>
        </p:nvGrpSpPr>
        <p:grpSpPr>
          <a:xfrm>
            <a:off x="74769" y="6408151"/>
            <a:ext cx="1483439" cy="363154"/>
            <a:chOff x="9714617" y="6388713"/>
            <a:chExt cx="1483439" cy="3631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D8B98E-9E6A-C96C-88AB-4A996497746C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F58E027C-3E96-C59B-02CE-95E73DCA30C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89EBA30-DD8C-1BC4-08AE-BF2FE3524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4579" y="6408151"/>
            <a:ext cx="3392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E1328F-FEAA-4B1D-A8B5-F4F8AE12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257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E004E-52EE-4683-8D96-7625C5179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2" y="384630"/>
            <a:ext cx="4286833" cy="13449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3AE69-17C3-4EF5-A0CC-B2C57BA6A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84631"/>
            <a:ext cx="6172200" cy="54764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9C9BD-62F3-4B30-9270-CB9E33907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5192" y="1844976"/>
            <a:ext cx="4286833" cy="40160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763934-CEEC-B221-8D28-0984A5E8B1D7}"/>
              </a:ext>
            </a:extLst>
          </p:cNvPr>
          <p:cNvCxnSpPr>
            <a:cxnSpLocks/>
          </p:cNvCxnSpPr>
          <p:nvPr userDrawn="1"/>
        </p:nvCxnSpPr>
        <p:spPr>
          <a:xfrm>
            <a:off x="-1" y="554788"/>
            <a:ext cx="48519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C833817C-BBFA-1929-BEF4-752D1CF189F1}"/>
              </a:ext>
            </a:extLst>
          </p:cNvPr>
          <p:cNvGrpSpPr/>
          <p:nvPr userDrawn="1"/>
        </p:nvGrpSpPr>
        <p:grpSpPr>
          <a:xfrm>
            <a:off x="74769" y="6408151"/>
            <a:ext cx="1483439" cy="363154"/>
            <a:chOff x="9714617" y="6388713"/>
            <a:chExt cx="1483439" cy="3631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D6E905-BB68-214B-B1F6-D603755FFFE6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9D73C557-4803-1E06-E3D2-EABEF147F5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FBFCF1B-CE43-9D51-1048-3753CBD8B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4579" y="6408151"/>
            <a:ext cx="3392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E1328F-FEAA-4B1D-A8B5-F4F8AE12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239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4563EF-6C90-4306-B598-1A265BF7A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384631"/>
            <a:ext cx="6172200" cy="5476420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CA69ED-6122-4D63-B2EA-F48D3C3E3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2" y="384630"/>
            <a:ext cx="4286833" cy="134497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34C4AF0-00C1-4353-B581-2C4A79DAC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5192" y="1844976"/>
            <a:ext cx="4286833" cy="4016074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1B94BF-7817-074E-389B-51A3C9B2982C}"/>
              </a:ext>
            </a:extLst>
          </p:cNvPr>
          <p:cNvCxnSpPr>
            <a:cxnSpLocks/>
          </p:cNvCxnSpPr>
          <p:nvPr userDrawn="1"/>
        </p:nvCxnSpPr>
        <p:spPr>
          <a:xfrm>
            <a:off x="-1" y="554788"/>
            <a:ext cx="48519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4B9B5B8-9526-0D96-1D54-BC5686E5B497}"/>
              </a:ext>
            </a:extLst>
          </p:cNvPr>
          <p:cNvGrpSpPr/>
          <p:nvPr userDrawn="1"/>
        </p:nvGrpSpPr>
        <p:grpSpPr>
          <a:xfrm>
            <a:off x="74769" y="6408151"/>
            <a:ext cx="1483439" cy="363154"/>
            <a:chOff x="9714617" y="6388713"/>
            <a:chExt cx="1483439" cy="36315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546F72-F3D3-D384-FBCE-7E2404D8700B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C03FA6CB-6799-3A41-6B6C-84A92A6AAFE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31E2F68-E41D-1FB1-D6E6-1F103F20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4579" y="6408151"/>
            <a:ext cx="3392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E1328F-FEAA-4B1D-A8B5-F4F8AE12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931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5A81C-CF7A-4EC8-B46A-5D8F255D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2" y="196680"/>
            <a:ext cx="10868608" cy="708195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105B59-F775-6A77-ED05-1770CB981BB6}"/>
              </a:ext>
            </a:extLst>
          </p:cNvPr>
          <p:cNvCxnSpPr>
            <a:cxnSpLocks/>
          </p:cNvCxnSpPr>
          <p:nvPr userDrawn="1"/>
        </p:nvCxnSpPr>
        <p:spPr>
          <a:xfrm>
            <a:off x="-1" y="554788"/>
            <a:ext cx="48519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D1206-3501-5D20-1680-E1D44B4CC83D}"/>
              </a:ext>
            </a:extLst>
          </p:cNvPr>
          <p:cNvGrpSpPr/>
          <p:nvPr userDrawn="1"/>
        </p:nvGrpSpPr>
        <p:grpSpPr>
          <a:xfrm>
            <a:off x="74769" y="6408151"/>
            <a:ext cx="1483439" cy="363154"/>
            <a:chOff x="9714617" y="6388713"/>
            <a:chExt cx="1483439" cy="3631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50E2A03-6634-92B9-83E5-421C9BB4A783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6CC21FF3-6118-3470-5E48-4EB0E9B061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00F37-C789-F0CA-3126-874B9E91C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4579" y="6408151"/>
            <a:ext cx="3392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E1328F-FEAA-4B1D-A8B5-F4F8AE12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919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over slide_graphics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95B8785-8918-496C-AE49-AA8A15619D2B}"/>
              </a:ext>
            </a:extLst>
          </p:cNvPr>
          <p:cNvSpPr/>
          <p:nvPr userDrawn="1"/>
        </p:nvSpPr>
        <p:spPr>
          <a:xfrm>
            <a:off x="1993633" y="2095500"/>
            <a:ext cx="10198367" cy="2654300"/>
          </a:xfrm>
          <a:prstGeom prst="rect">
            <a:avLst/>
          </a:prstGeom>
          <a:solidFill>
            <a:srgbClr val="76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4AB830F-1F58-4E72-821D-6BDE3C77F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1401" y="2525490"/>
            <a:ext cx="9251062" cy="1062057"/>
          </a:xfrm>
        </p:spPr>
        <p:txBody>
          <a:bodyPr anchor="b"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D7C6DDCF-B262-4300-B907-26E7ADDB48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11401" y="3611812"/>
            <a:ext cx="9251599" cy="487539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22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3" name="Picture 2" descr="A picture containing indoor, table, cake, sitting&#10;&#10;Description automatically generated">
            <a:extLst>
              <a:ext uri="{FF2B5EF4-FFF2-40B4-BE49-F238E27FC236}">
                <a16:creationId xmlns:a16="http://schemas.microsoft.com/office/drawing/2014/main" id="{797678DD-CB54-4614-A313-E3B315A96D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2" y="0"/>
            <a:ext cx="10198608" cy="2023872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62CCEA-5572-2B08-838D-CD95DD95BC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411" y="5176956"/>
            <a:ext cx="3996836" cy="132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over slide_graphics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8B21CF-48D0-8F91-B701-1C05882FA8AE}"/>
              </a:ext>
            </a:extLst>
          </p:cNvPr>
          <p:cNvSpPr/>
          <p:nvPr userDrawn="1"/>
        </p:nvSpPr>
        <p:spPr>
          <a:xfrm>
            <a:off x="1993633" y="2095500"/>
            <a:ext cx="10198367" cy="2654300"/>
          </a:xfrm>
          <a:prstGeom prst="rect">
            <a:avLst/>
          </a:prstGeom>
          <a:solidFill>
            <a:srgbClr val="76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47A170B-0032-466B-9E72-5A657E561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1401" y="2525490"/>
            <a:ext cx="9251062" cy="1062057"/>
          </a:xfrm>
        </p:spPr>
        <p:txBody>
          <a:bodyPr anchor="b"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ACD019F2-0E0F-40B6-9EB4-0425BD8148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11401" y="3611812"/>
            <a:ext cx="9251599" cy="487539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22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70E1D0-6552-4011-91DC-5B11C566F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411" y="5176956"/>
            <a:ext cx="3996836" cy="1326774"/>
          </a:xfrm>
          <a:prstGeom prst="rect">
            <a:avLst/>
          </a:prstGeom>
        </p:spPr>
      </p:pic>
      <p:pic>
        <p:nvPicPr>
          <p:cNvPr id="3" name="Picture 2" descr="A large body of water&#10;&#10;Description automatically generated">
            <a:extLst>
              <a:ext uri="{FF2B5EF4-FFF2-40B4-BE49-F238E27FC236}">
                <a16:creationId xmlns:a16="http://schemas.microsoft.com/office/drawing/2014/main" id="{2CEB053D-B412-4093-9148-B65A4F26C2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2" y="0"/>
            <a:ext cx="10198608" cy="2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5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A49C4A8-E6ED-4170-AB61-99ECC3D42F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5" y="2422"/>
            <a:ext cx="12183390" cy="6853157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758298-2407-4ABD-AD12-2322CF5225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66" y="451292"/>
            <a:ext cx="3996836" cy="132677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5024E1C-9EB4-41FD-89C0-A7A415F4F6D0}"/>
              </a:ext>
            </a:extLst>
          </p:cNvPr>
          <p:cNvSpPr/>
          <p:nvPr userDrawn="1"/>
        </p:nvSpPr>
        <p:spPr>
          <a:xfrm>
            <a:off x="3886199" y="2057400"/>
            <a:ext cx="8305801" cy="4557713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7F504AA-352E-4896-A507-A7D2C6FCF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1774" y="3623248"/>
            <a:ext cx="7261038" cy="1216596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1A7CA541-3508-4BB5-B643-57D43A2D83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811" y="5818339"/>
            <a:ext cx="7261187" cy="4875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9005B415-3AEE-410D-AB99-E7A6F5EF3C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02162" y="4864108"/>
            <a:ext cx="7261187" cy="722313"/>
          </a:xfrm>
        </p:spPr>
        <p:txBody>
          <a:bodyPr anchor="t"/>
          <a:lstStyle>
            <a:lvl1pPr marL="0" indent="0">
              <a:buFontTx/>
              <a:buNone/>
              <a:defRPr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E7CCD5-8CC2-46DB-AA77-6AD4EEF123D8}"/>
              </a:ext>
            </a:extLst>
          </p:cNvPr>
          <p:cNvSpPr txBox="1"/>
          <p:nvPr userDrawn="1"/>
        </p:nvSpPr>
        <p:spPr>
          <a:xfrm>
            <a:off x="4285360" y="2367580"/>
            <a:ext cx="6280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spc="200" baseline="0" dirty="0">
                <a:solidFill>
                  <a:schemeClr val="accent1"/>
                </a:solidFill>
              </a:rPr>
              <a:t>PRESENTED BY GDS ASSOCIATES, INC.</a:t>
            </a:r>
          </a:p>
        </p:txBody>
      </p:sp>
    </p:spTree>
    <p:extLst>
      <p:ext uri="{BB962C8B-B14F-4D97-AF65-F5344CB8AC3E}">
        <p14:creationId xmlns:p14="http://schemas.microsoft.com/office/powerpoint/2010/main" val="197821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cover slide_graphics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DC606E-7DD8-F7F5-DAB9-30BAB8FF4ED5}"/>
              </a:ext>
            </a:extLst>
          </p:cNvPr>
          <p:cNvSpPr/>
          <p:nvPr userDrawn="1"/>
        </p:nvSpPr>
        <p:spPr>
          <a:xfrm>
            <a:off x="1993633" y="2095500"/>
            <a:ext cx="10198367" cy="2654300"/>
          </a:xfrm>
          <a:prstGeom prst="rect">
            <a:avLst/>
          </a:prstGeom>
          <a:solidFill>
            <a:srgbClr val="76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47A170B-0032-466B-9E72-5A657E561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1401" y="2525490"/>
            <a:ext cx="9251062" cy="1062057"/>
          </a:xfrm>
        </p:spPr>
        <p:txBody>
          <a:bodyPr anchor="b"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ACD019F2-0E0F-40B6-9EB4-0425BD8148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11401" y="3611812"/>
            <a:ext cx="9251599" cy="487539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22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70E1D0-6552-4011-91DC-5B11C566F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9164" y="5173135"/>
            <a:ext cx="3996836" cy="1326774"/>
          </a:xfrm>
          <a:prstGeom prst="rect">
            <a:avLst/>
          </a:prstGeom>
        </p:spPr>
      </p:pic>
      <p:pic>
        <p:nvPicPr>
          <p:cNvPr id="24" name="Picture 23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6C1F7C44-448A-4337-A677-3DBEB4138B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970" y="5404383"/>
            <a:ext cx="1819326" cy="692327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549311-5C95-4432-B942-2C3591A56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350" y="5300096"/>
            <a:ext cx="1687314" cy="796613"/>
          </a:xfrm>
          <a:prstGeom prst="rect">
            <a:avLst/>
          </a:prstGeom>
        </p:spPr>
      </p:pic>
      <p:pic>
        <p:nvPicPr>
          <p:cNvPr id="2" name="Picture 1" descr="A picture containing indoor, table, cake, sitting&#10;&#10;Description automatically generated">
            <a:extLst>
              <a:ext uri="{FF2B5EF4-FFF2-40B4-BE49-F238E27FC236}">
                <a16:creationId xmlns:a16="http://schemas.microsoft.com/office/drawing/2014/main" id="{C70D29EA-A478-389C-FC04-4BC6F00454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8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2" y="0"/>
            <a:ext cx="10198608" cy="2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1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co-brand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B52572-DD52-4DFC-930D-FCBEE110A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711" y="510"/>
            <a:ext cx="12199711" cy="6856980"/>
          </a:xfrm>
          <a:prstGeom prst="rect">
            <a:avLst/>
          </a:prstGeom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FD2D2A-4DCD-4907-B2CD-8DFE2C5903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83" y="345734"/>
            <a:ext cx="3996836" cy="1326774"/>
          </a:xfrm>
          <a:prstGeom prst="rect">
            <a:avLst/>
          </a:prstGeom>
        </p:spPr>
      </p:pic>
      <p:pic>
        <p:nvPicPr>
          <p:cNvPr id="40" name="Picture 39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542F0431-BBF5-41DF-AEAC-A3846B45AD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820" y="572554"/>
            <a:ext cx="1819326" cy="692327"/>
          </a:xfrm>
          <a:prstGeom prst="rect">
            <a:avLst/>
          </a:prstGeom>
        </p:spPr>
      </p:pic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ED681C-000E-460D-B06D-20AEEC7F07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8200" y="468267"/>
            <a:ext cx="1687314" cy="796613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66A68BFC-2AEC-418C-9966-CB1AB4227A3F}"/>
              </a:ext>
            </a:extLst>
          </p:cNvPr>
          <p:cNvSpPr/>
          <p:nvPr userDrawn="1"/>
        </p:nvSpPr>
        <p:spPr>
          <a:xfrm>
            <a:off x="3886199" y="2057400"/>
            <a:ext cx="8305801" cy="4557713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24C4E948-E2EB-40D1-9060-E44B634B4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1774" y="3623248"/>
            <a:ext cx="7261038" cy="1216596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4" name="Text Placeholder 20">
            <a:extLst>
              <a:ext uri="{FF2B5EF4-FFF2-40B4-BE49-F238E27FC236}">
                <a16:creationId xmlns:a16="http://schemas.microsoft.com/office/drawing/2014/main" id="{4C425852-34BF-448C-BCBD-6C5F031490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811" y="5818339"/>
            <a:ext cx="7261187" cy="4875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45" name="Text Placeholder 22">
            <a:extLst>
              <a:ext uri="{FF2B5EF4-FFF2-40B4-BE49-F238E27FC236}">
                <a16:creationId xmlns:a16="http://schemas.microsoft.com/office/drawing/2014/main" id="{2848A419-B4F5-49D5-A2EA-FB68A99B23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02162" y="4864108"/>
            <a:ext cx="7261187" cy="722313"/>
          </a:xfrm>
        </p:spPr>
        <p:txBody>
          <a:bodyPr anchor="t"/>
          <a:lstStyle>
            <a:lvl1pPr marL="0" indent="0">
              <a:buFontTx/>
              <a:buNone/>
              <a:defRPr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9542020-A241-4242-A9F9-45B37F92EC07}"/>
              </a:ext>
            </a:extLst>
          </p:cNvPr>
          <p:cNvSpPr txBox="1"/>
          <p:nvPr userDrawn="1"/>
        </p:nvSpPr>
        <p:spPr>
          <a:xfrm>
            <a:off x="4285360" y="2367580"/>
            <a:ext cx="6280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spc="200" baseline="0" dirty="0">
                <a:solidFill>
                  <a:schemeClr val="accent1"/>
                </a:solidFill>
              </a:rPr>
              <a:t>PRESENTED BY GDS ASSOCIATES, INC.</a:t>
            </a:r>
          </a:p>
        </p:txBody>
      </p:sp>
    </p:spTree>
    <p:extLst>
      <p:ext uri="{BB962C8B-B14F-4D97-AF65-F5344CB8AC3E}">
        <p14:creationId xmlns:p14="http://schemas.microsoft.com/office/powerpoint/2010/main" val="2899395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9FACDD-466E-4590-9195-2B85F147C4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893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66BFC-D1BA-43DA-9A32-0B92AB64C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2" y="196681"/>
            <a:ext cx="11518122" cy="716214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EDD6A2-6A2B-48F4-AA08-D3959577E367}"/>
              </a:ext>
            </a:extLst>
          </p:cNvPr>
          <p:cNvCxnSpPr>
            <a:cxnSpLocks/>
          </p:cNvCxnSpPr>
          <p:nvPr userDrawn="1"/>
        </p:nvCxnSpPr>
        <p:spPr>
          <a:xfrm>
            <a:off x="-1" y="554788"/>
            <a:ext cx="48519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A6239-D6CD-E76B-81FD-880437DD5341}"/>
              </a:ext>
            </a:extLst>
          </p:cNvPr>
          <p:cNvGrpSpPr/>
          <p:nvPr userDrawn="1"/>
        </p:nvGrpSpPr>
        <p:grpSpPr>
          <a:xfrm>
            <a:off x="74769" y="6408151"/>
            <a:ext cx="1483439" cy="363154"/>
            <a:chOff x="9714617" y="6388713"/>
            <a:chExt cx="1483439" cy="3631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CDE2E0-044F-D9B9-0AF0-C42B0F1A947D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FACA18A7-0B93-F1AF-493B-E7790E4214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00D1F6E-8B3C-7159-2FE1-E4AC2D901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4579" y="6408151"/>
            <a:ext cx="3392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E1328F-FEAA-4B1D-A8B5-F4F8AE12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2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187D6F5-EB4C-46A7-B71C-99A7962AA7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D8F782-73B6-4210-A439-5283F0EB2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2" y="196681"/>
            <a:ext cx="5433008" cy="86701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6B1D5D4-B7A8-4F56-A1EE-03512241E09D}"/>
              </a:ext>
            </a:extLst>
          </p:cNvPr>
          <p:cNvSpPr/>
          <p:nvPr/>
        </p:nvSpPr>
        <p:spPr>
          <a:xfrm>
            <a:off x="6551568" y="10736571"/>
            <a:ext cx="89523" cy="179039"/>
          </a:xfrm>
          <a:custGeom>
            <a:avLst/>
            <a:gdLst>
              <a:gd name="connsiteX0" fmla="*/ 6 w 138119"/>
              <a:gd name="connsiteY0" fmla="*/ 0 h 276226"/>
              <a:gd name="connsiteX1" fmla="*/ 138119 w 138119"/>
              <a:gd name="connsiteY1" fmla="*/ 138113 h 276226"/>
              <a:gd name="connsiteX2" fmla="*/ 6 w 138119"/>
              <a:gd name="connsiteY2" fmla="*/ 276226 h 276226"/>
              <a:gd name="connsiteX3" fmla="*/ 0 w 138119"/>
              <a:gd name="connsiteY3" fmla="*/ 276225 h 276226"/>
              <a:gd name="connsiteX4" fmla="*/ 0 w 138119"/>
              <a:gd name="connsiteY4" fmla="*/ 1 h 27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19" h="276226">
                <a:moveTo>
                  <a:pt x="6" y="0"/>
                </a:moveTo>
                <a:cubicBezTo>
                  <a:pt x="76284" y="0"/>
                  <a:pt x="138119" y="61835"/>
                  <a:pt x="138119" y="138113"/>
                </a:cubicBezTo>
                <a:cubicBezTo>
                  <a:pt x="138119" y="214391"/>
                  <a:pt x="76284" y="276226"/>
                  <a:pt x="6" y="276226"/>
                </a:cubicBezTo>
                <a:lnTo>
                  <a:pt x="0" y="276225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9B5E90F-CDD1-4536-A27C-F6565FFCD90E}"/>
              </a:ext>
            </a:extLst>
          </p:cNvPr>
          <p:cNvSpPr/>
          <p:nvPr/>
        </p:nvSpPr>
        <p:spPr>
          <a:xfrm>
            <a:off x="6551568" y="8209465"/>
            <a:ext cx="89523" cy="179039"/>
          </a:xfrm>
          <a:custGeom>
            <a:avLst/>
            <a:gdLst>
              <a:gd name="connsiteX0" fmla="*/ 6 w 138119"/>
              <a:gd name="connsiteY0" fmla="*/ 0 h 276226"/>
              <a:gd name="connsiteX1" fmla="*/ 138119 w 138119"/>
              <a:gd name="connsiteY1" fmla="*/ 138113 h 276226"/>
              <a:gd name="connsiteX2" fmla="*/ 6 w 138119"/>
              <a:gd name="connsiteY2" fmla="*/ 276226 h 276226"/>
              <a:gd name="connsiteX3" fmla="*/ 0 w 138119"/>
              <a:gd name="connsiteY3" fmla="*/ 276225 h 276226"/>
              <a:gd name="connsiteX4" fmla="*/ 0 w 138119"/>
              <a:gd name="connsiteY4" fmla="*/ 1 h 27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19" h="276226">
                <a:moveTo>
                  <a:pt x="6" y="0"/>
                </a:moveTo>
                <a:cubicBezTo>
                  <a:pt x="76284" y="0"/>
                  <a:pt x="138119" y="61835"/>
                  <a:pt x="138119" y="138113"/>
                </a:cubicBezTo>
                <a:cubicBezTo>
                  <a:pt x="138119" y="214391"/>
                  <a:pt x="76284" y="276226"/>
                  <a:pt x="6" y="276226"/>
                </a:cubicBezTo>
                <a:lnTo>
                  <a:pt x="0" y="276225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9CD86F2-66D9-0197-5495-35142E3FC308}"/>
              </a:ext>
            </a:extLst>
          </p:cNvPr>
          <p:cNvCxnSpPr>
            <a:cxnSpLocks/>
          </p:cNvCxnSpPr>
          <p:nvPr userDrawn="1"/>
        </p:nvCxnSpPr>
        <p:spPr>
          <a:xfrm>
            <a:off x="-1" y="554788"/>
            <a:ext cx="48519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19E1016-2A45-5BCC-5F84-0A9A17F1D7D6}"/>
              </a:ext>
            </a:extLst>
          </p:cNvPr>
          <p:cNvGrpSpPr/>
          <p:nvPr userDrawn="1"/>
        </p:nvGrpSpPr>
        <p:grpSpPr>
          <a:xfrm>
            <a:off x="74769" y="6408151"/>
            <a:ext cx="1483439" cy="363154"/>
            <a:chOff x="9714617" y="6388713"/>
            <a:chExt cx="1483439" cy="3631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91B79C-8807-ED1C-0972-F3FDFF349DDE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3FEA603C-65E6-6029-4F96-718FB1A468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6A86E5F-1E49-01F7-52E1-AA638DAB3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4579" y="6408151"/>
            <a:ext cx="3392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E1328F-FEAA-4B1D-A8B5-F4F8AE12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2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9A58-9518-4D5A-A5D4-28491333B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93" y="196681"/>
            <a:ext cx="11157564" cy="79755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398B2-FBE7-4281-A3FF-B16A1B47E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93" y="1352338"/>
            <a:ext cx="11157564" cy="48246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72BAEE-4229-BF06-027B-B693C8EE141F}"/>
              </a:ext>
            </a:extLst>
          </p:cNvPr>
          <p:cNvCxnSpPr>
            <a:cxnSpLocks/>
          </p:cNvCxnSpPr>
          <p:nvPr userDrawn="1"/>
        </p:nvCxnSpPr>
        <p:spPr>
          <a:xfrm>
            <a:off x="-1" y="554788"/>
            <a:ext cx="48519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D0B297F5-4ECC-22BA-39D4-631CF45814A9}"/>
              </a:ext>
            </a:extLst>
          </p:cNvPr>
          <p:cNvGrpSpPr/>
          <p:nvPr userDrawn="1"/>
        </p:nvGrpSpPr>
        <p:grpSpPr>
          <a:xfrm>
            <a:off x="74769" y="6408151"/>
            <a:ext cx="1483439" cy="363154"/>
            <a:chOff x="9714617" y="6388713"/>
            <a:chExt cx="1483439" cy="3631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C7277D-E81A-84CC-298C-CCE86A9D9927}"/>
                </a:ext>
              </a:extLst>
            </p:cNvPr>
            <p:cNvSpPr txBox="1"/>
            <p:nvPr userDrawn="1"/>
          </p:nvSpPr>
          <p:spPr>
            <a:xfrm>
              <a:off x="9714617" y="6388713"/>
              <a:ext cx="14834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" spc="210" baseline="0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GDSASSOCIATES.COM</a:t>
              </a:r>
            </a:p>
          </p:txBody>
        </p:sp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8611BE6F-CF7D-25CB-74CD-8ABB67A91E7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80" t="20579" r="6182" b="20565"/>
            <a:stretch/>
          </p:blipFill>
          <p:spPr>
            <a:xfrm>
              <a:off x="9798596" y="6551812"/>
              <a:ext cx="1238251" cy="200055"/>
            </a:xfrm>
            <a:prstGeom prst="rect">
              <a:avLst/>
            </a:prstGeom>
          </p:spPr>
        </p:pic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33341C6-8B41-DD28-5C93-149500D7A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4579" y="6408151"/>
            <a:ext cx="3392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E1328F-FEAA-4B1D-A8B5-F4F8AE12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8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84A944-8BD9-4DF9-811E-DC892BCB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680"/>
            <a:ext cx="11165114" cy="913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4F3AB-497B-41AE-A6A5-A284989E4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6914"/>
            <a:ext cx="11165114" cy="4740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A0A801-8B7D-B553-C3D0-651D8BF3D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78504"/>
            <a:ext cx="33927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E1328F-FEAA-4B1D-A8B5-F4F8AE12DA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1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3" r:id="rId2"/>
    <p:sldLayoutId id="2147483694" r:id="rId3"/>
    <p:sldLayoutId id="2147483674" r:id="rId4"/>
    <p:sldLayoutId id="2147483671" r:id="rId5"/>
    <p:sldLayoutId id="2147483690" r:id="rId6"/>
    <p:sldLayoutId id="2147483667" r:id="rId7"/>
    <p:sldLayoutId id="2147483666" r:id="rId8"/>
    <p:sldLayoutId id="2147483650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52" r:id="rId15"/>
    <p:sldLayoutId id="2147483653" r:id="rId16"/>
    <p:sldLayoutId id="2147483654" r:id="rId17"/>
    <p:sldLayoutId id="2147483741" r:id="rId18"/>
    <p:sldLayoutId id="2147483665" r:id="rId19"/>
    <p:sldLayoutId id="2147483655" r:id="rId20"/>
    <p:sldLayoutId id="2147483656" r:id="rId21"/>
    <p:sldLayoutId id="2147483664" r:id="rId22"/>
    <p:sldLayoutId id="2147483657" r:id="rId23"/>
    <p:sldLayoutId id="2147483668" r:id="rId24"/>
    <p:sldLayoutId id="2147483669" r:id="rId25"/>
    <p:sldLayoutId id="2147483686" r:id="rId26"/>
    <p:sldLayoutId id="2147483687" r:id="rId27"/>
    <p:sldLayoutId id="2147483689" r:id="rId28"/>
    <p:sldLayoutId id="2147483692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80000"/>
        <a:buFont typeface="Wingdings" panose="05000000000000000000" pitchFamily="2" charset="2"/>
        <a:buChar char="o"/>
        <a:defRPr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030288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204913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–"/>
        <a:defRPr sz="1800" b="1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538288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–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84A944-8BD9-4DF9-811E-DC892BCB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680"/>
            <a:ext cx="10515600" cy="708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4F3AB-497B-41AE-A6A5-A284989E4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95400"/>
            <a:ext cx="10515600" cy="488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6" r:id="rId4"/>
    <p:sldLayoutId id="2147483708" r:id="rId5"/>
    <p:sldLayoutId id="2147483710" r:id="rId6"/>
    <p:sldLayoutId id="2147483711" r:id="rId7"/>
    <p:sldLayoutId id="2147483719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6" r:id="rId19"/>
    <p:sldLayoutId id="2147483738" r:id="rId20"/>
    <p:sldLayoutId id="2147483740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80000"/>
        <a:buFont typeface="Wingdings" panose="05000000000000000000" pitchFamily="2" charset="2"/>
        <a:buChar char="o"/>
        <a:defRPr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030288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204913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–"/>
        <a:defRPr sz="1800" b="1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538288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–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DFD45-643A-4C80-9808-18A5A7571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1774" y="3623248"/>
            <a:ext cx="7890226" cy="1216596"/>
          </a:xfrm>
        </p:spPr>
        <p:txBody>
          <a:bodyPr/>
          <a:lstStyle/>
          <a:p>
            <a:r>
              <a:rPr lang="en-US" sz="3600" dirty="0">
                <a:latin typeface="Univers" panose="020B0503020202020204" pitchFamily="34" charset="0"/>
              </a:rPr>
              <a:t>Vermont Flexible Load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AF047-F413-4C1A-AD6A-B9FEAA1748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Univers" panose="020B0503020202020204" pitchFamily="34" charset="0"/>
              </a:rPr>
              <a:t>May 13,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46ABD-0869-49F8-9F17-F6AB211991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Univers" panose="020B0503020202020204" pitchFamily="34" charset="0"/>
              </a:rPr>
              <a:t>Residential Technical Potential in 2030</a:t>
            </a:r>
          </a:p>
        </p:txBody>
      </p:sp>
    </p:spTree>
    <p:extLst>
      <p:ext uri="{BB962C8B-B14F-4D97-AF65-F5344CB8AC3E}">
        <p14:creationId xmlns:p14="http://schemas.microsoft.com/office/powerpoint/2010/main" val="1455010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D9DF5-C554-DDAB-8184-FCF53A3A5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3132902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6D1C5-5479-06B4-92A3-D8C87864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F8B41-6C5C-236D-68AB-FB5689D9F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93" y="1225419"/>
            <a:ext cx="11157564" cy="5182732"/>
          </a:xfrm>
        </p:spPr>
        <p:txBody>
          <a:bodyPr/>
          <a:lstStyle/>
          <a:p>
            <a:r>
              <a:rPr lang="en-US" dirty="0"/>
              <a:t>EEUS and EVs offer substantial residential FLM potential</a:t>
            </a:r>
          </a:p>
          <a:p>
            <a:r>
              <a:rPr lang="en-US" dirty="0"/>
              <a:t>Our estimate of technical potential is:</a:t>
            </a:r>
          </a:p>
          <a:p>
            <a:pPr lvl="1"/>
            <a:r>
              <a:rPr lang="en-US" dirty="0"/>
              <a:t>Based on ranges of possible use cases for FLM</a:t>
            </a:r>
          </a:p>
          <a:p>
            <a:pPr lvl="1"/>
            <a:r>
              <a:rPr lang="en-US" dirty="0"/>
              <a:t>Does not reflect programs or program adoptions</a:t>
            </a:r>
          </a:p>
          <a:p>
            <a:pPr lvl="2"/>
            <a:r>
              <a:rPr lang="en-US" dirty="0"/>
              <a:t>Winter heating </a:t>
            </a:r>
            <a:r>
              <a:rPr lang="en-US" i="1" dirty="0"/>
              <a:t>may</a:t>
            </a:r>
            <a:r>
              <a:rPr lang="en-US" dirty="0"/>
              <a:t> - due to unknown factors from GMP IRP</a:t>
            </a:r>
          </a:p>
          <a:p>
            <a:pPr lvl="2"/>
            <a:r>
              <a:rPr lang="en-US" dirty="0"/>
              <a:t>Program design will influence the nature of load shift/shimmy/shed</a:t>
            </a:r>
          </a:p>
          <a:p>
            <a:r>
              <a:rPr lang="en-US" dirty="0"/>
              <a:t>Recommendations</a:t>
            </a:r>
          </a:p>
          <a:p>
            <a:pPr lvl="1"/>
            <a:r>
              <a:rPr lang="en-US" dirty="0"/>
              <a:t>Need to identify the use-case and value propositions for FLM</a:t>
            </a:r>
          </a:p>
          <a:p>
            <a:pPr lvl="1"/>
            <a:r>
              <a:rPr lang="en-US" dirty="0"/>
              <a:t>Program designs reflecting the use-case will inform specific opportunity</a:t>
            </a:r>
          </a:p>
          <a:p>
            <a:pPr lvl="1"/>
            <a:r>
              <a:rPr lang="en-US" dirty="0"/>
              <a:t>Develop achievable potential through program designs. </a:t>
            </a:r>
          </a:p>
          <a:p>
            <a:pPr lvl="1"/>
            <a:r>
              <a:rPr lang="en-US" dirty="0"/>
              <a:t>30 percent is a reasonable target, though perhaps not by 2030</a:t>
            </a:r>
          </a:p>
          <a:p>
            <a:pPr lvl="2"/>
            <a:r>
              <a:rPr lang="en-US" dirty="0"/>
              <a:t>Pacing likely to vary by program design and technology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0068A-F019-070E-838B-1F0AF63DB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E1328F-FEAA-4B1D-A8B5-F4F8AE12DA8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81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D9DF5-C554-DDAB-8184-FCF53A3A5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7915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D9DF5-C554-DDAB-8184-FCF53A3A5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Top-Line Results and Methods</a:t>
            </a:r>
          </a:p>
        </p:txBody>
      </p:sp>
    </p:spTree>
    <p:extLst>
      <p:ext uri="{BB962C8B-B14F-4D97-AF65-F5344CB8AC3E}">
        <p14:creationId xmlns:p14="http://schemas.microsoft.com/office/powerpoint/2010/main" val="140844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261B2-BB1E-F8EC-7A46-52223145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Top-line Results – Technical Potential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C17EC-89B1-7735-A708-7B2DA9825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E1328F-FEAA-4B1D-A8B5-F4F8AE12DA8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81F0AB-6FF9-50FA-2744-2E6A2AC3FF00}"/>
              </a:ext>
            </a:extLst>
          </p:cNvPr>
          <p:cNvSpPr/>
          <p:nvPr/>
        </p:nvSpPr>
        <p:spPr>
          <a:xfrm>
            <a:off x="670011" y="1079410"/>
            <a:ext cx="10371799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Univers Condensed Light" panose="020B0306020202040204" pitchFamily="34" charset="0"/>
                <a:cs typeface="Arial" panose="020B0604020202020204" pitchFamily="34" charset="0"/>
              </a:rPr>
              <a:t>Based on two major sources of information: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Univers Condensed Light" panose="020B0306020202040204" pitchFamily="34" charset="0"/>
                <a:cs typeface="Arial" panose="020B0604020202020204" pitchFamily="34" charset="0"/>
              </a:rPr>
              <a:t>EEU Program Achievable Potential of Key End-Uses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Univers Condensed Light" panose="020B0306020202040204" pitchFamily="34" charset="0"/>
                <a:cs typeface="Arial" panose="020B0604020202020204" pitchFamily="34" charset="0"/>
              </a:rPr>
              <a:t>HVAC (HPs and AC)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Univers Condensed Light" panose="020B0306020202040204" pitchFamily="34" charset="0"/>
                <a:cs typeface="Arial" panose="020B0604020202020204" pitchFamily="34" charset="0"/>
              </a:rPr>
              <a:t>Water Heating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Univers Condensed Light" panose="020B0306020202040204" pitchFamily="34" charset="0"/>
                <a:cs typeface="Arial" panose="020B0604020202020204" pitchFamily="34" charset="0"/>
              </a:rPr>
              <a:t>Forecasts of Vermont Light-Duty EVs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Univers Condensed Light" panose="020B0306020202040204" pitchFamily="34" charset="0"/>
                <a:cs typeface="Arial" panose="020B0604020202020204" pitchFamily="34" charset="0"/>
              </a:rPr>
              <a:t>A variety of sources and assumptions to derive performance estimates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6FAD2C-53E2-6863-39C5-F279767BC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256102"/>
              </p:ext>
            </p:extLst>
          </p:nvPr>
        </p:nvGraphicFramePr>
        <p:xfrm>
          <a:off x="2032000" y="4462991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21430271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3478818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2223214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34064805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49657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Summer High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Summer Low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Winter High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Winter Low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817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HVAC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67.1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6.2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43.9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4.4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1154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Water Heating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7.4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0.8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7.4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0.8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5757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87.2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24.6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8220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161.7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138.5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898011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0C48916-EE56-1A22-DC60-BF92E81295F8}"/>
              </a:ext>
            </a:extLst>
          </p:cNvPr>
          <p:cNvSpPr txBox="1"/>
          <p:nvPr/>
        </p:nvSpPr>
        <p:spPr>
          <a:xfrm>
            <a:off x="3395285" y="3957087"/>
            <a:ext cx="558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Residential FLM Technical Potential (MW)</a:t>
            </a:r>
          </a:p>
        </p:txBody>
      </p:sp>
    </p:spTree>
    <p:extLst>
      <p:ext uri="{BB962C8B-B14F-4D97-AF65-F5344CB8AC3E}">
        <p14:creationId xmlns:p14="http://schemas.microsoft.com/office/powerpoint/2010/main" val="345313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B822A-80E8-100C-9CDB-76D243529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FLM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765EA-FADC-3DED-234D-77AD72E12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93" y="994232"/>
            <a:ext cx="11157564" cy="5182732"/>
          </a:xfrm>
        </p:spPr>
        <p:txBody>
          <a:bodyPr/>
          <a:lstStyle/>
          <a:p>
            <a:r>
              <a:rPr lang="en-US" dirty="0"/>
              <a:t>A need for clarity on the purpose of FLM:</a:t>
            </a:r>
          </a:p>
          <a:p>
            <a:pPr lvl="1"/>
            <a:r>
              <a:rPr lang="en-US" dirty="0"/>
              <a:t>Monthly or annual peak load</a:t>
            </a:r>
          </a:p>
          <a:p>
            <a:pPr lvl="1"/>
            <a:r>
              <a:rPr lang="en-US" dirty="0"/>
              <a:t>Targeted T&amp;D system capacity management</a:t>
            </a:r>
          </a:p>
          <a:p>
            <a:pPr lvl="1"/>
            <a:r>
              <a:rPr lang="en-US" dirty="0"/>
              <a:t>Integration of greater volumes of </a:t>
            </a:r>
            <a:r>
              <a:rPr lang="en-US" dirty="0" err="1"/>
              <a:t>nondispatchable</a:t>
            </a:r>
            <a:r>
              <a:rPr lang="en-US" dirty="0"/>
              <a:t> renewable energy</a:t>
            </a:r>
          </a:p>
          <a:p>
            <a:r>
              <a:rPr lang="en-US" dirty="0" err="1"/>
              <a:t>Loadshapes</a:t>
            </a:r>
            <a:r>
              <a:rPr lang="en-US" dirty="0"/>
              <a:t> that define the purpose:</a:t>
            </a:r>
          </a:p>
          <a:p>
            <a:pPr lvl="1"/>
            <a:r>
              <a:rPr lang="en-US" dirty="0"/>
              <a:t>Coincident system peak</a:t>
            </a:r>
          </a:p>
          <a:p>
            <a:pPr lvl="1"/>
            <a:r>
              <a:rPr lang="en-US" dirty="0"/>
              <a:t>Substation-specific load characteristics and risk points</a:t>
            </a:r>
          </a:p>
          <a:p>
            <a:pPr lvl="1"/>
            <a:r>
              <a:rPr lang="en-US" dirty="0"/>
              <a:t>8760 end-use loads</a:t>
            </a:r>
          </a:p>
          <a:p>
            <a:r>
              <a:rPr lang="en-US" dirty="0"/>
              <a:t>Program designs and use cases</a:t>
            </a:r>
          </a:p>
          <a:p>
            <a:pPr lvl="1"/>
            <a:r>
              <a:rPr lang="en-US" dirty="0"/>
              <a:t>Inform adoption levels (DR generally caps ~30%)</a:t>
            </a:r>
          </a:p>
          <a:p>
            <a:pPr lvl="1"/>
            <a:r>
              <a:rPr lang="en-US" dirty="0"/>
              <a:t>Passive or active load management</a:t>
            </a:r>
          </a:p>
          <a:p>
            <a:pPr marL="0" indent="0">
              <a:buNone/>
            </a:pPr>
            <a:r>
              <a:rPr lang="en-US" i="1" dirty="0"/>
              <a:t>Our technical potential estimates attempt to capture a range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F0487-80D6-E92E-E332-EA4EC87E8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E1328F-FEAA-4B1D-A8B5-F4F8AE12DA8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61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D9DF5-C554-DDAB-8184-FCF53A3A5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End-Use </a:t>
            </a:r>
            <a:r>
              <a:rPr lang="en-US" dirty="0" err="1"/>
              <a:t>REsults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3A45A-12BB-318C-51B2-A78D94DEAB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Methods and Outcomes</a:t>
            </a:r>
          </a:p>
        </p:txBody>
      </p:sp>
    </p:spTree>
    <p:extLst>
      <p:ext uri="{BB962C8B-B14F-4D97-AF65-F5344CB8AC3E}">
        <p14:creationId xmlns:p14="http://schemas.microsoft.com/office/powerpoint/2010/main" val="108504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0B0CF-0CD9-AD5C-20C6-974F25602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Vehicles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EEEB9-445D-7A2D-34D9-14AC43BD4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93" y="1142789"/>
            <a:ext cx="11157564" cy="2133812"/>
          </a:xfrm>
        </p:spPr>
        <p:txBody>
          <a:bodyPr/>
          <a:lstStyle/>
          <a:p>
            <a:r>
              <a:rPr lang="en-US" dirty="0"/>
              <a:t>Based on VTRANS/VELCO NEVI Forecasts (2023)</a:t>
            </a:r>
          </a:p>
          <a:p>
            <a:pPr lvl="1"/>
            <a:r>
              <a:rPr lang="en-US" dirty="0"/>
              <a:t>Used middle case for light duty EVs</a:t>
            </a:r>
          </a:p>
          <a:p>
            <a:pPr lvl="1"/>
            <a:r>
              <a:rPr lang="en-US" dirty="0"/>
              <a:t>Savings ranges based on Vermont TRM and National Grid evaluation</a:t>
            </a:r>
          </a:p>
          <a:p>
            <a:pPr lvl="1"/>
            <a:r>
              <a:rPr lang="en-US" dirty="0"/>
              <a:t>71,624 EVs in middle case, 60% with at-home L2 chargers</a:t>
            </a:r>
          </a:p>
          <a:p>
            <a:pPr lvl="1"/>
            <a:r>
              <a:rPr lang="en-US" dirty="0"/>
              <a:t>0.49 to 1.74 kW per vehicle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75B4E-2D90-A3A8-FC4F-2E05642C9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E1328F-FEAA-4B1D-A8B5-F4F8AE12DA87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3D166B-933B-71F1-BAE3-CA71BB35F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984716"/>
              </p:ext>
            </p:extLst>
          </p:nvPr>
        </p:nvGraphicFramePr>
        <p:xfrm>
          <a:off x="946150" y="4168005"/>
          <a:ext cx="324485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458001227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3497225737"/>
                    </a:ext>
                  </a:extLst>
                </a:gridCol>
              </a:tblGrid>
              <a:tr h="359026">
                <a:tc>
                  <a:txBody>
                    <a:bodyPr/>
                    <a:lstStyle/>
                    <a:p>
                      <a:r>
                        <a:rPr lang="en-US" dirty="0"/>
                        <a:t>High Savings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 Savings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45549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87.2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44539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983B6BF-B1B1-4082-668B-6B2D49BA502C}"/>
              </a:ext>
            </a:extLst>
          </p:cNvPr>
          <p:cNvSpPr txBox="1"/>
          <p:nvPr/>
        </p:nvSpPr>
        <p:spPr>
          <a:xfrm>
            <a:off x="869950" y="3521674"/>
            <a:ext cx="367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Residential EV L2 Charging FLM Technical Potential (MW)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2505F4-D8FE-DD87-33B7-24164383A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332" y="3182957"/>
            <a:ext cx="4320817" cy="2904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7C76C8-9BAC-2B83-6D59-E95C22E38F1E}"/>
              </a:ext>
            </a:extLst>
          </p:cNvPr>
          <p:cNvSpPr txBox="1"/>
          <p:nvPr/>
        </p:nvSpPr>
        <p:spPr>
          <a:xfrm>
            <a:off x="5915025" y="6377400"/>
            <a:ext cx="2571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EVI-Pro Lite, Burlington VT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63481F-9299-2C66-04D5-99D753FC778F}"/>
              </a:ext>
            </a:extLst>
          </p:cNvPr>
          <p:cNvSpPr txBox="1"/>
          <p:nvPr/>
        </p:nvSpPr>
        <p:spPr>
          <a:xfrm>
            <a:off x="10277476" y="3182957"/>
            <a:ext cx="18098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Example EV </a:t>
            </a:r>
            <a:r>
              <a:rPr lang="en-US" sz="1100" b="1" dirty="0" err="1"/>
              <a:t>Loadshape</a:t>
            </a:r>
            <a:endParaRPr lang="en-US" sz="1100" b="1" dirty="0"/>
          </a:p>
          <a:p>
            <a:endParaRPr lang="en-US" sz="1100" dirty="0"/>
          </a:p>
          <a:p>
            <a:r>
              <a:rPr lang="en-US" sz="1100" dirty="0"/>
              <a:t>-10,000 EVs</a:t>
            </a:r>
          </a:p>
          <a:p>
            <a:r>
              <a:rPr lang="en-US" sz="1100" dirty="0"/>
              <a:t>-80% BEV</a:t>
            </a:r>
          </a:p>
          <a:p>
            <a:r>
              <a:rPr lang="en-US" sz="1100" dirty="0"/>
              <a:t>-80% L2 home charger</a:t>
            </a:r>
          </a:p>
          <a:p>
            <a:endParaRPr lang="en-US" sz="1000" i="1" dirty="0"/>
          </a:p>
          <a:p>
            <a:r>
              <a:rPr lang="en-US" sz="1000" i="1" dirty="0"/>
              <a:t>For illustration only</a:t>
            </a:r>
          </a:p>
          <a:p>
            <a:r>
              <a:rPr lang="en-US" sz="1000" i="1" dirty="0"/>
              <a:t>does not represent GDS FLM assumptions due to simulation parameter limitations</a:t>
            </a:r>
          </a:p>
        </p:txBody>
      </p:sp>
    </p:spTree>
    <p:extLst>
      <p:ext uri="{BB962C8B-B14F-4D97-AF65-F5344CB8AC3E}">
        <p14:creationId xmlns:p14="http://schemas.microsoft.com/office/powerpoint/2010/main" val="154894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74C4C-D33F-FC59-AFCA-E6F268721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Heating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1CEC9-547C-811E-9E9D-F03777288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93" y="1123950"/>
            <a:ext cx="11157564" cy="5053013"/>
          </a:xfrm>
        </p:spPr>
        <p:txBody>
          <a:bodyPr/>
          <a:lstStyle/>
          <a:p>
            <a:r>
              <a:rPr lang="en-US" dirty="0"/>
              <a:t>Utilized counts of EEU Achievable Potential</a:t>
            </a:r>
          </a:p>
          <a:p>
            <a:pPr lvl="1"/>
            <a:r>
              <a:rPr lang="en-US" dirty="0"/>
              <a:t>Does not capture prior installations, serves as a proxy</a:t>
            </a:r>
          </a:p>
          <a:p>
            <a:pPr lvl="1"/>
            <a:r>
              <a:rPr lang="en-US" dirty="0"/>
              <a:t>5,772 HPWH through 2030</a:t>
            </a:r>
          </a:p>
          <a:p>
            <a:pPr lvl="1"/>
            <a:r>
              <a:rPr lang="en-US" dirty="0"/>
              <a:t>10,297 smart tank controls (STC, assumes ER) through 2030</a:t>
            </a:r>
          </a:p>
          <a:p>
            <a:r>
              <a:rPr lang="en-US" dirty="0"/>
              <a:t>Savings based on MA study of HPWH and ER DHW</a:t>
            </a:r>
          </a:p>
          <a:p>
            <a:pPr lvl="1"/>
            <a:r>
              <a:rPr lang="en-US" dirty="0"/>
              <a:t>Same data as used to inform VT TRM FLM savings</a:t>
            </a:r>
          </a:p>
          <a:p>
            <a:pPr lvl="1"/>
            <a:r>
              <a:rPr lang="en-US" dirty="0"/>
              <a:t>Uses hourly max/min performance per season to derive the range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34DD1-927E-12DB-0290-E03F9A41B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E1328F-FEAA-4B1D-A8B5-F4F8AE12DA87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F86D4C-F04D-41FB-7E32-966351DDB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925293"/>
              </p:ext>
            </p:extLst>
          </p:nvPr>
        </p:nvGraphicFramePr>
        <p:xfrm>
          <a:off x="1808162" y="4627563"/>
          <a:ext cx="8128000" cy="154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11616578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80675717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3346600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02930971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653117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Technology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Summer High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Summer Low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Winter High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Winter Low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0530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HPWH</a:t>
                      </a: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(0.051 – 0.24 kW per unit)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0.294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7154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STC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(0.052 – 0.58 kW per unit)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5.973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5.973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0.535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2789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7.358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7.358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0.830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31610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4CF8727-0CCA-74EF-6CBF-417F95BC5C9B}"/>
              </a:ext>
            </a:extLst>
          </p:cNvPr>
          <p:cNvSpPr txBox="1"/>
          <p:nvPr/>
        </p:nvSpPr>
        <p:spPr>
          <a:xfrm>
            <a:off x="2305050" y="4216069"/>
            <a:ext cx="713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Residential DHW FLM Technical Potential in 2030 (MW)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99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7C86F-8C03-1DAD-E055-232B240D0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HVAC – </a:t>
            </a:r>
            <a:r>
              <a:rPr lang="en-US" dirty="0" err="1"/>
              <a:t>CCHps</a:t>
            </a:r>
            <a:r>
              <a:rPr lang="en-US" dirty="0"/>
              <a:t> and RACs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30141-A6A4-3D1D-9A02-553FC21C4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93" y="994232"/>
            <a:ext cx="11430582" cy="5182732"/>
          </a:xfrm>
        </p:spPr>
        <p:txBody>
          <a:bodyPr/>
          <a:lstStyle/>
          <a:p>
            <a:r>
              <a:rPr lang="en-US" dirty="0"/>
              <a:t>A bit more complex than EVs or DHW</a:t>
            </a:r>
          </a:p>
          <a:p>
            <a:r>
              <a:rPr lang="en-US" dirty="0"/>
              <a:t>Two measure types:</a:t>
            </a:r>
          </a:p>
          <a:p>
            <a:pPr lvl="1"/>
            <a:r>
              <a:rPr lang="en-US" dirty="0"/>
              <a:t>CCHPs (3 types, SF MF considerations)</a:t>
            </a:r>
          </a:p>
          <a:p>
            <a:pPr lvl="1"/>
            <a:r>
              <a:rPr lang="en-US" dirty="0"/>
              <a:t>Room Air Conditioners (RAC, Efficiency Vermont-only measure)</a:t>
            </a:r>
          </a:p>
          <a:p>
            <a:r>
              <a:rPr lang="en-US" dirty="0"/>
              <a:t>Utilized counts of EEU Achievable Potential</a:t>
            </a:r>
          </a:p>
          <a:p>
            <a:pPr lvl="1"/>
            <a:r>
              <a:rPr lang="en-US" dirty="0"/>
              <a:t>Does not capture prior installations, serves as a proxy</a:t>
            </a:r>
          </a:p>
          <a:p>
            <a:pPr lvl="1"/>
            <a:r>
              <a:rPr lang="en-US" dirty="0"/>
              <a:t>29,133 RACs through 2030</a:t>
            </a:r>
          </a:p>
          <a:p>
            <a:pPr lvl="1"/>
            <a:r>
              <a:rPr lang="en-US" dirty="0"/>
              <a:t>89,681 CCHPs through 2030 (multiple types)</a:t>
            </a:r>
          </a:p>
          <a:p>
            <a:r>
              <a:rPr lang="en-US" dirty="0"/>
              <a:t>Utilized Vermont TRM EFLH and Efficiency Vermont assumptions</a:t>
            </a:r>
          </a:p>
          <a:p>
            <a:pPr lvl="1"/>
            <a:r>
              <a:rPr lang="en-US" dirty="0"/>
              <a:t>Peak load derived from heating and cooling penalties</a:t>
            </a:r>
          </a:p>
          <a:p>
            <a:pPr lvl="1"/>
            <a:r>
              <a:rPr lang="en-US" dirty="0"/>
              <a:t>Single split HPs have shared MF &amp; SF load assumptions</a:t>
            </a:r>
          </a:p>
          <a:p>
            <a:pPr lvl="1"/>
            <a:r>
              <a:rPr lang="en-US" dirty="0" err="1"/>
              <a:t>Multisplit</a:t>
            </a:r>
            <a:r>
              <a:rPr lang="en-US" dirty="0"/>
              <a:t> only to SF</a:t>
            </a:r>
          </a:p>
          <a:p>
            <a:pPr lvl="1"/>
            <a:r>
              <a:rPr lang="en-US" dirty="0"/>
              <a:t>ASHPs have different SF and MF load assumptions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B30C-C58B-5B97-6831-35B8A352E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E1328F-FEAA-4B1D-A8B5-F4F8AE12DA8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05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1EFA0-0757-84CA-C2D1-5F9802DA4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HVAC – More Assumptions and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16020-B88D-79C0-BB38-1C92DB00A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93" y="994232"/>
            <a:ext cx="11157564" cy="5182732"/>
          </a:xfrm>
        </p:spPr>
        <p:txBody>
          <a:bodyPr/>
          <a:lstStyle/>
          <a:p>
            <a:r>
              <a:rPr lang="en-US" dirty="0"/>
              <a:t>Season peak savings depend on when you are trying to flex load</a:t>
            </a:r>
          </a:p>
          <a:p>
            <a:pPr lvl="1"/>
            <a:r>
              <a:rPr lang="en-US" dirty="0"/>
              <a:t>Summer savings range:</a:t>
            </a:r>
          </a:p>
          <a:p>
            <a:pPr lvl="2"/>
            <a:r>
              <a:rPr lang="en-US" dirty="0"/>
              <a:t>High: Assumes 50% of max cooling load could be managed</a:t>
            </a:r>
          </a:p>
          <a:p>
            <a:pPr lvl="2"/>
            <a:r>
              <a:rPr lang="en-US" dirty="0"/>
              <a:t>Low: Assumes 5% of max cooling load (reflects off-peak conditions for FLM)</a:t>
            </a:r>
          </a:p>
          <a:p>
            <a:pPr lvl="1"/>
            <a:r>
              <a:rPr lang="en-US" dirty="0"/>
              <a:t>Winter savings range:</a:t>
            </a:r>
          </a:p>
          <a:p>
            <a:pPr lvl="2"/>
            <a:r>
              <a:rPr lang="en-US" dirty="0"/>
              <a:t>High:  Assumes 20% of max heating load can be managed (per GMP IRP)</a:t>
            </a:r>
          </a:p>
          <a:p>
            <a:pPr lvl="2"/>
            <a:r>
              <a:rPr lang="en-US" dirty="0"/>
              <a:t>Low: Assumes 2% of max heating load (off-peak, different winter conditions)</a:t>
            </a:r>
          </a:p>
          <a:p>
            <a:r>
              <a:rPr lang="en-US" dirty="0"/>
              <a:t>There is uncertainty on how dual fuel systems can operate to support FLM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32C78-48EE-885A-5171-75A7B4970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E1328F-FEAA-4B1D-A8B5-F4F8AE12DA87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2C30390-DBD4-B5AA-F9A2-4F5EAC01A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327565"/>
              </p:ext>
            </p:extLst>
          </p:nvPr>
        </p:nvGraphicFramePr>
        <p:xfrm>
          <a:off x="2032000" y="4809198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50034739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80860671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072711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8188528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30996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Technology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Summer High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Summer Low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Winter High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Winter Low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3310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7.341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0562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CCHP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59.752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6.174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43.864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4.386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8483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67.094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6.248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43.864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4.386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7369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66621"/>
      </p:ext>
    </p:extLst>
  </p:cSld>
  <p:clrMapOvr>
    <a:masterClrMapping/>
  </p:clrMapOvr>
</p:sld>
</file>

<file path=ppt/theme/theme1.xml><?xml version="1.0" encoding="utf-8"?>
<a:theme xmlns:a="http://schemas.openxmlformats.org/drawingml/2006/main" name="GDS Muted Graphics Theme">
  <a:themeElements>
    <a:clrScheme name="Custom 1">
      <a:dk1>
        <a:srgbClr val="3F3F3F"/>
      </a:dk1>
      <a:lt1>
        <a:srgbClr val="FFFFFF"/>
      </a:lt1>
      <a:dk2>
        <a:srgbClr val="76A3A8"/>
      </a:dk2>
      <a:lt2>
        <a:srgbClr val="76A3A8"/>
      </a:lt2>
      <a:accent1>
        <a:srgbClr val="3F3F3F"/>
      </a:accent1>
      <a:accent2>
        <a:srgbClr val="76A3A8"/>
      </a:accent2>
      <a:accent3>
        <a:srgbClr val="ED9E3E"/>
      </a:accent3>
      <a:accent4>
        <a:srgbClr val="C2C2C2"/>
      </a:accent4>
      <a:accent5>
        <a:srgbClr val="448A99"/>
      </a:accent5>
      <a:accent6>
        <a:srgbClr val="BD431E"/>
      </a:accent6>
      <a:hlink>
        <a:srgbClr val="0563C1"/>
      </a:hlink>
      <a:folHlink>
        <a:srgbClr val="954F72"/>
      </a:folHlink>
    </a:clrScheme>
    <a:fontScheme name="GDS Associates">
      <a:majorFont>
        <a:latin typeface="Arial Black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DS Presentation" id="{1049FE1B-44D5-4B10-BD7E-D724A5EE3B4C}" vid="{5AD63372-C956-409C-92ED-F5446683FEB8}"/>
    </a:ext>
  </a:extLst>
</a:theme>
</file>

<file path=ppt/theme/theme2.xml><?xml version="1.0" encoding="utf-8"?>
<a:theme xmlns:a="http://schemas.openxmlformats.org/drawingml/2006/main" name="GDS Color Graphics Theme">
  <a:themeElements>
    <a:clrScheme name="Custom 1">
      <a:dk1>
        <a:srgbClr val="3F3F3F"/>
      </a:dk1>
      <a:lt1>
        <a:srgbClr val="FFFFFF"/>
      </a:lt1>
      <a:dk2>
        <a:srgbClr val="76A3A8"/>
      </a:dk2>
      <a:lt2>
        <a:srgbClr val="76A3A8"/>
      </a:lt2>
      <a:accent1>
        <a:srgbClr val="3F3F3F"/>
      </a:accent1>
      <a:accent2>
        <a:srgbClr val="76A3A8"/>
      </a:accent2>
      <a:accent3>
        <a:srgbClr val="ED9E3E"/>
      </a:accent3>
      <a:accent4>
        <a:srgbClr val="C2C2C2"/>
      </a:accent4>
      <a:accent5>
        <a:srgbClr val="448A99"/>
      </a:accent5>
      <a:accent6>
        <a:srgbClr val="BD431E"/>
      </a:accent6>
      <a:hlink>
        <a:srgbClr val="0563C1"/>
      </a:hlink>
      <a:folHlink>
        <a:srgbClr val="954F72"/>
      </a:folHlink>
    </a:clrScheme>
    <a:fontScheme name="GDS Associates">
      <a:majorFont>
        <a:latin typeface="Arial Black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DS Presentation" id="{1049FE1B-44D5-4B10-BD7E-D724A5EE3B4C}" vid="{9BE16519-CB4C-444C-B0B6-32CCFDF245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FD129F200B1841B730B233518E64F0" ma:contentTypeVersion="14" ma:contentTypeDescription="Create a new document." ma:contentTypeScope="" ma:versionID="3b346c3a179c71a3ab2a01af2203cffc">
  <xsd:schema xmlns:xsd="http://www.w3.org/2001/XMLSchema" xmlns:xs="http://www.w3.org/2001/XMLSchema" xmlns:p="http://schemas.microsoft.com/office/2006/metadata/properties" xmlns:ns3="635014b9-118d-4060-bada-9f9fb14a19ce" xmlns:ns4="405a2a82-215b-4a4a-8225-d7ea1d4ea791" targetNamespace="http://schemas.microsoft.com/office/2006/metadata/properties" ma:root="true" ma:fieldsID="386dcf265ecac0b0964213ddd8667b81" ns3:_="" ns4:_="">
    <xsd:import namespace="635014b9-118d-4060-bada-9f9fb14a19ce"/>
    <xsd:import namespace="405a2a82-215b-4a4a-8225-d7ea1d4ea7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5014b9-118d-4060-bada-9f9fb14a19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5a2a82-215b-4a4a-8225-d7ea1d4ea79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5014b9-118d-4060-bada-9f9fb14a19c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557E27-829E-4C78-A784-E3FF3F31A0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5014b9-118d-4060-bada-9f9fb14a19ce"/>
    <ds:schemaRef ds:uri="405a2a82-215b-4a4a-8225-d7ea1d4ea7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BB8EEA-60E1-4DA9-B72C-E01113456953}">
  <ds:schemaRefs>
    <ds:schemaRef ds:uri="http://purl.org/dc/terms/"/>
    <ds:schemaRef ds:uri="635014b9-118d-4060-bada-9f9fb14a19ce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5a2a82-215b-4a4a-8225-d7ea1d4ea79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3F6A043-9C84-4EAD-89DD-4C8E0BC9F0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GDS Presentation (widescreen)</Template>
  <TotalTime>37095</TotalTime>
  <Words>753</Words>
  <Application>Microsoft Office PowerPoint</Application>
  <PresentationFormat>Widescreen</PresentationFormat>
  <Paragraphs>168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Open Sans</vt:lpstr>
      <vt:lpstr>Univers</vt:lpstr>
      <vt:lpstr>Univers Condensed Light</vt:lpstr>
      <vt:lpstr>Wingdings</vt:lpstr>
      <vt:lpstr>GDS Muted Graphics Theme</vt:lpstr>
      <vt:lpstr>GDS Color Graphics Theme</vt:lpstr>
      <vt:lpstr>Vermont Flexible Load Management</vt:lpstr>
      <vt:lpstr>Top-Line Results and Methods</vt:lpstr>
      <vt:lpstr>Top-line Results – Technical Potential</vt:lpstr>
      <vt:lpstr>Challenges to FLM Potential</vt:lpstr>
      <vt:lpstr>End-Use REsults</vt:lpstr>
      <vt:lpstr>Electric Vehicles</vt:lpstr>
      <vt:lpstr>Water Heating</vt:lpstr>
      <vt:lpstr>HVAC – CCHps and RACs</vt:lpstr>
      <vt:lpstr>HVAC – More Assumptions and Results</vt:lpstr>
      <vt:lpstr>Conclusions and Discussion</vt:lpstr>
      <vt:lpstr>Conclusions and Discussion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MPS REFRESH KICK OFF</dc:title>
  <dc:creator>Jeffrey Huber</dc:creator>
  <cp:lastModifiedBy>Rich Hasselman</cp:lastModifiedBy>
  <cp:revision>77</cp:revision>
  <dcterms:created xsi:type="dcterms:W3CDTF">2023-09-11T18:02:07Z</dcterms:created>
  <dcterms:modified xsi:type="dcterms:W3CDTF">2024-05-13T20:06:27Z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0x01010096FD129F200B1841B730B233518E64F0</vt:lpwstr>
  </property>
</Properties>
</file>